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handoutMasterIdLst>
    <p:handoutMasterId r:id="rId31"/>
  </p:handoutMasterIdLst>
  <p:sldIdLst>
    <p:sldId id="383" r:id="rId2"/>
    <p:sldId id="274" r:id="rId3"/>
    <p:sldId id="278" r:id="rId4"/>
    <p:sldId id="379" r:id="rId5"/>
    <p:sldId id="302" r:id="rId6"/>
    <p:sldId id="310" r:id="rId7"/>
    <p:sldId id="319" r:id="rId8"/>
    <p:sldId id="321" r:id="rId9"/>
    <p:sldId id="322" r:id="rId10"/>
    <p:sldId id="323" r:id="rId11"/>
    <p:sldId id="381" r:id="rId12"/>
    <p:sldId id="382" r:id="rId13"/>
    <p:sldId id="380" r:id="rId14"/>
    <p:sldId id="316" r:id="rId15"/>
    <p:sldId id="324" r:id="rId16"/>
    <p:sldId id="327" r:id="rId17"/>
    <p:sldId id="328" r:id="rId18"/>
    <p:sldId id="333" r:id="rId19"/>
    <p:sldId id="334" r:id="rId20"/>
    <p:sldId id="312" r:id="rId21"/>
    <p:sldId id="359" r:id="rId22"/>
    <p:sldId id="362" r:id="rId23"/>
    <p:sldId id="369" r:id="rId24"/>
    <p:sldId id="371" r:id="rId25"/>
    <p:sldId id="370" r:id="rId26"/>
    <p:sldId id="372" r:id="rId27"/>
    <p:sldId id="355" r:id="rId28"/>
    <p:sldId id="356" r:id="rId29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5D96"/>
    <a:srgbClr val="385D8A"/>
    <a:srgbClr val="B9CDE5"/>
    <a:srgbClr val="CAD9EC"/>
    <a:srgbClr val="FBFBFB"/>
    <a:srgbClr val="0000FF"/>
    <a:srgbClr val="FFE7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Style moyen 2 - Accentuation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2833802-FEF1-4C79-8D5D-14CF1EAF98D9}" styleName="Style léger 2 - Accentuation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8D230F3-CF80-4859-8CE7-A43EE81993B5}" styleName="Style léger 1 - Accentuation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72" autoAdjust="0"/>
    <p:restoredTop sz="94536" autoAdjust="0"/>
  </p:normalViewPr>
  <p:slideViewPr>
    <p:cSldViewPr>
      <p:cViewPr varScale="1">
        <p:scale>
          <a:sx n="88" d="100"/>
          <a:sy n="88" d="100"/>
        </p:scale>
        <p:origin x="84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2" d="100"/>
          <a:sy n="52" d="100"/>
        </p:scale>
        <p:origin x="-2342" y="-77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notesMaster" Target="notesMasters/notesMaster1.xml"/><Relationship Id="rId31" Type="http://schemas.openxmlformats.org/officeDocument/2006/relationships/handoutMaster" Target="handoutMasters/handoutMaster1.xml"/><Relationship Id="rId32" Type="http://schemas.openxmlformats.org/officeDocument/2006/relationships/presProps" Target="pres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viewProps" Target="viewProps.xml"/><Relationship Id="rId34" Type="http://schemas.openxmlformats.org/officeDocument/2006/relationships/theme" Target="theme/theme1.xml"/><Relationship Id="rId3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AC8D28-530E-5541-AC4D-72AEFA65B991}" type="datetimeFigureOut">
              <a:rPr lang="en-US" smtClean="0"/>
              <a:t>10/10/16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52C043-39B1-E745-AA5C-383C74ED23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2490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0.png>
</file>

<file path=ppt/media/image26.png>
</file>

<file path=ppt/media/image29.png>
</file>

<file path=ppt/media/image3.jpg>
</file>

<file path=ppt/media/image30.png>
</file>

<file path=ppt/media/image31.png>
</file>

<file path=ppt/media/image54.png>
</file>

<file path=ppt/media/image55.png>
</file>

<file path=ppt/media/image56.png>
</file>

<file path=ppt/media/image57.png>
</file>

<file path=ppt/media/image5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4AF834-CF1A-493C-A240-5D140D5AE200}" type="datetimeFigureOut">
              <a:rPr lang="fr-BE" smtClean="0"/>
              <a:pPr/>
              <a:t>10/10/16</a:t>
            </a:fld>
            <a:endParaRPr lang="fr-B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B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315D3-0890-4AE4-B497-C2B0941F79B8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2718114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9144000" cy="2492896"/>
          </a:xfrm>
          <a:prstGeom prst="rect">
            <a:avLst/>
          </a:prstGeom>
          <a:solidFill>
            <a:srgbClr val="CAD9EC"/>
          </a:solidFill>
          <a:ln w="9525">
            <a:solidFill>
              <a:srgbClr val="CAD9EC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6858000"/>
          </a:xfrm>
          <a:prstGeom prst="rect">
            <a:avLst/>
          </a:prstGeom>
          <a:noFill/>
          <a:ln w="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16388" name="Rectangle 4"/>
          <p:cNvSpPr>
            <a:spLocks noGrp="1" noChangeArrowheads="1"/>
          </p:cNvSpPr>
          <p:nvPr>
            <p:ph type="ctrTitle"/>
          </p:nvPr>
        </p:nvSpPr>
        <p:spPr>
          <a:xfrm>
            <a:off x="663820" y="1062039"/>
            <a:ext cx="7772400" cy="1470025"/>
          </a:xfrm>
        </p:spPr>
        <p:txBody>
          <a:bodyPr/>
          <a:lstStyle>
            <a:lvl1pPr algn="ctr">
              <a:defRPr sz="4100">
                <a:latin typeface="+mj-lt"/>
                <a:ea typeface="Verdana" pitchFamily="34" charset="0"/>
                <a:cs typeface="Verdana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6389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200758" y="3840164"/>
            <a:ext cx="8691196" cy="1131887"/>
          </a:xfrm>
          <a:noFill/>
        </p:spPr>
        <p:txBody>
          <a:bodyPr/>
          <a:lstStyle>
            <a:lvl1pPr marL="0" indent="0" algn="ctr">
              <a:defRPr sz="3500"/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166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166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smtClean="0"/>
              <a:t>Click icon to add picture</a:t>
            </a:r>
            <a:endParaRPr lang="fr-BE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166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109538"/>
            <a:ext cx="2286000" cy="67484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09538"/>
            <a:ext cx="6717323" cy="67484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5691509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89894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3_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5555080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fr-BE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sz="2000"/>
            </a:lvl2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fr-BE" dirty="0"/>
          </a:p>
        </p:txBody>
      </p:sp>
      <p:sp>
        <p:nvSpPr>
          <p:cNvPr id="4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435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fr-B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435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0" y="1252538"/>
            <a:ext cx="4501662" cy="5605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2338" y="1252538"/>
            <a:ext cx="4501662" cy="5605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06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06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270" y="1535113"/>
            <a:ext cx="4041531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270" y="2174875"/>
            <a:ext cx="4041531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7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012324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435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fr-BE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538" y="273051"/>
            <a:ext cx="511126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fr-BE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1"/>
            <a:ext cx="300843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0" y="1052736"/>
            <a:ext cx="9144000" cy="5805264"/>
          </a:xfrm>
          <a:prstGeom prst="rect">
            <a:avLst/>
          </a:prstGeom>
          <a:solidFill>
            <a:schemeClr val="accent1">
              <a:alpha val="0"/>
            </a:schemeClr>
          </a:solidFill>
          <a:ln w="9525">
            <a:noFill/>
            <a:miter lim="800000"/>
            <a:headEnd/>
            <a:tailEnd/>
          </a:ln>
        </p:spPr>
        <p:txBody>
          <a:bodyPr vert="horz" wrap="square" lIns="91413" tIns="45707" rIns="91413" bIns="4570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 </a:t>
            </a:r>
            <a:r>
              <a:rPr lang="en-US" dirty="0" err="1" smtClean="0"/>
              <a:t>Cliquez</a:t>
            </a:r>
            <a:r>
              <a:rPr lang="en-US" dirty="0" smtClean="0"/>
              <a:t> pour modifier les styles du </a:t>
            </a:r>
            <a:r>
              <a:rPr lang="en-US" dirty="0" err="1" smtClean="0"/>
              <a:t>texte</a:t>
            </a:r>
            <a:r>
              <a:rPr lang="en-US" dirty="0" smtClean="0"/>
              <a:t> du masque</a:t>
            </a:r>
          </a:p>
          <a:p>
            <a:pPr lvl="1"/>
            <a:r>
              <a:rPr lang="en-US" dirty="0" smtClean="0"/>
              <a:t> </a:t>
            </a:r>
            <a:r>
              <a:rPr lang="en-US" dirty="0" err="1" smtClean="0"/>
              <a:t>Deuxième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  <a:p>
            <a:pPr lvl="2"/>
            <a:r>
              <a:rPr lang="en-US" dirty="0" smtClean="0"/>
              <a:t> </a:t>
            </a:r>
            <a:r>
              <a:rPr lang="en-US" dirty="0" err="1" smtClean="0"/>
              <a:t>Troisième</a:t>
            </a:r>
            <a:r>
              <a:rPr lang="en-US" dirty="0" smtClean="0"/>
              <a:t> </a:t>
            </a:r>
            <a:r>
              <a:rPr lang="en-US" dirty="0" err="1" smtClean="0"/>
              <a:t>niveau</a:t>
            </a:r>
            <a:endParaRPr lang="en-US" dirty="0" smtClean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auto">
          <a:xfrm>
            <a:off x="0" y="0"/>
            <a:ext cx="9144000" cy="980728"/>
          </a:xfrm>
          <a:prstGeom prst="rect">
            <a:avLst/>
          </a:prstGeom>
          <a:solidFill>
            <a:srgbClr val="CAD9EC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fr-BE"/>
          </a:p>
        </p:txBody>
      </p:sp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200758" y="44624"/>
            <a:ext cx="8743950" cy="7991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13" tIns="45707" rIns="91413" bIns="45707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err="1" smtClean="0"/>
              <a:t>Cliquez</a:t>
            </a:r>
            <a:r>
              <a:rPr lang="en-US" dirty="0" smtClean="0"/>
              <a:t> pour modifier le style du </a:t>
            </a:r>
            <a:r>
              <a:rPr lang="en-US" dirty="0" err="1" smtClean="0"/>
              <a:t>titre</a:t>
            </a:r>
            <a:endParaRPr lang="en-US" dirty="0" smtClean="0"/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010400" y="6525344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defRPr sz="1600">
                <a:latin typeface="Arial" charset="0"/>
              </a:defRPr>
            </a:lvl1pPr>
          </a:lstStyle>
          <a:p>
            <a:fld id="{729489E5-C858-4B39-B63F-130733222C3D}" type="slidenum">
              <a:rPr lang="fr-BE" smtClean="0"/>
              <a:pPr/>
              <a:t>‹#›</a:t>
            </a:fld>
            <a:endParaRPr lang="fr-BE" dirty="0"/>
          </a:p>
        </p:txBody>
      </p:sp>
      <p:sp>
        <p:nvSpPr>
          <p:cNvPr id="1035" name="Text Box 11"/>
          <p:cNvSpPr txBox="1">
            <a:spLocks noChangeArrowheads="1"/>
          </p:cNvSpPr>
          <p:nvPr/>
        </p:nvSpPr>
        <p:spPr bwMode="auto">
          <a:xfrm>
            <a:off x="1465385" y="3213101"/>
            <a:ext cx="3341077" cy="5191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defRPr/>
            </a:pPr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2" r:id="rId8"/>
    <p:sldLayoutId id="2147483668" r:id="rId9"/>
    <p:sldLayoutId id="2147483669" r:id="rId10"/>
    <p:sldLayoutId id="2147483670" r:id="rId11"/>
    <p:sldLayoutId id="2147483671" r:id="rId12"/>
    <p:sldLayoutId id="2147483685" r:id="rId13"/>
    <p:sldLayoutId id="2147483698" r:id="rId14"/>
    <p:sldLayoutId id="2147483711" r:id="rId15"/>
  </p:sldLayoutIdLst>
  <p:timing>
    <p:tnLst>
      <p:par>
        <p:cTn id="1" dur="indefinite" restart="never" nodeType="tmRoot"/>
      </p:par>
    </p:tnLst>
  </p:timing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900">
          <a:solidFill>
            <a:schemeClr val="tx2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defRPr sz="24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4pPr>
      <a:lvl5pPr marL="20574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5pPr>
      <a:lvl6pPr marL="25146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6pPr>
      <a:lvl7pPr marL="29718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7pPr>
      <a:lvl8pPr marL="34290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8pPr>
      <a:lvl9pPr marL="3886200" indent="-230188" algn="l" rtl="0" eaLnBrk="1" fontAlgn="base" hangingPunct="1">
        <a:spcBef>
          <a:spcPct val="20000"/>
        </a:spcBef>
        <a:spcAft>
          <a:spcPct val="0"/>
        </a:spcAft>
        <a:defRPr sz="2000">
          <a:solidFill>
            <a:schemeClr val="tx1"/>
          </a:solidFill>
          <a:latin typeface="+mn-lt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7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0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1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2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3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4" Type="http://schemas.openxmlformats.org/officeDocument/2006/relationships/image" Target="../media/image5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image" Target="../media/image5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Relationship Id="rId3" Type="http://schemas.openxmlformats.org/officeDocument/2006/relationships/image" Target="../media/image4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8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9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0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1.emf"/><Relationship Id="rId3" Type="http://schemas.openxmlformats.org/officeDocument/2006/relationships/image" Target="../media/image62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5.emf"/></Relationships>
</file>

<file path=ppt/slides/_rels/slide3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3.emf"/><Relationship Id="rId12" Type="http://schemas.openxmlformats.org/officeDocument/2006/relationships/image" Target="../media/image14.emf"/><Relationship Id="rId13" Type="http://schemas.openxmlformats.org/officeDocument/2006/relationships/image" Target="../media/image15.emf"/><Relationship Id="rId14" Type="http://schemas.openxmlformats.org/officeDocument/2006/relationships/image" Target="../media/image16.emf"/><Relationship Id="rId15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emf"/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6" Type="http://schemas.openxmlformats.org/officeDocument/2006/relationships/image" Target="../media/image9.emf"/><Relationship Id="rId7" Type="http://schemas.openxmlformats.org/officeDocument/2006/relationships/image" Target="../media/image4.emf"/><Relationship Id="rId8" Type="http://schemas.openxmlformats.org/officeDocument/2006/relationships/image" Target="../media/image10.emf"/><Relationship Id="rId9" Type="http://schemas.openxmlformats.org/officeDocument/2006/relationships/image" Target="../media/image11.emf"/><Relationship Id="rId10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png"/><Relationship Id="rId5" Type="http://schemas.openxmlformats.org/officeDocument/2006/relationships/image" Target="../media/image21.emf"/><Relationship Id="rId6" Type="http://schemas.openxmlformats.org/officeDocument/2006/relationships/image" Target="../media/image22.emf"/><Relationship Id="rId7" Type="http://schemas.openxmlformats.org/officeDocument/2006/relationships/image" Target="../media/image23.emf"/><Relationship Id="rId8" Type="http://schemas.openxmlformats.org/officeDocument/2006/relationships/image" Target="../media/image24.emf"/><Relationship Id="rId9" Type="http://schemas.openxmlformats.org/officeDocument/2006/relationships/image" Target="../media/image25.emf"/><Relationship Id="rId10" Type="http://schemas.openxmlformats.org/officeDocument/2006/relationships/image" Target="../media/image26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png"/><Relationship Id="rId5" Type="http://schemas.openxmlformats.org/officeDocument/2006/relationships/image" Target="../media/image30.png"/><Relationship Id="rId6" Type="http://schemas.openxmlformats.org/officeDocument/2006/relationships/image" Target="../media/image31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4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6" Type="http://schemas.openxmlformats.org/officeDocument/2006/relationships/image" Target="../media/image39.emf"/><Relationship Id="rId7" Type="http://schemas.openxmlformats.org/officeDocument/2006/relationships/image" Target="../media/image40.emf"/><Relationship Id="rId8" Type="http://schemas.openxmlformats.org/officeDocument/2006/relationships/image" Target="../media/image4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5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emf"/><Relationship Id="rId4" Type="http://schemas.openxmlformats.org/officeDocument/2006/relationships/image" Target="../media/image44.emf"/><Relationship Id="rId5" Type="http://schemas.openxmlformats.org/officeDocument/2006/relationships/image" Target="../media/image45.emf"/><Relationship Id="rId6" Type="http://schemas.openxmlformats.org/officeDocument/2006/relationships/image" Target="../media/image46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re 1"/>
          <p:cNvSpPr>
            <a:spLocks noGrp="1"/>
          </p:cNvSpPr>
          <p:nvPr>
            <p:ph type="ctrTitle"/>
          </p:nvPr>
        </p:nvSpPr>
        <p:spPr>
          <a:xfrm>
            <a:off x="827088" y="-26988"/>
            <a:ext cx="7345362" cy="1470026"/>
          </a:xfrm>
        </p:spPr>
        <p:txBody>
          <a:bodyPr/>
          <a:lstStyle/>
          <a:p>
            <a:r>
              <a:rPr lang="en-US" altLang="en-US" sz="3200">
                <a:ea typeface="Verdana" charset="0"/>
                <a:cs typeface="Verdana" charset="0"/>
              </a:rPr>
              <a:t>Sparse plus low-rank graphical models identiﬁcation in neuroimaging time series</a:t>
            </a:r>
            <a:endParaRPr lang="fr-BE" altLang="en-US" sz="3200">
              <a:ea typeface="Verdana" charset="0"/>
              <a:cs typeface="Verdana" charset="0"/>
            </a:endParaRPr>
          </a:p>
        </p:txBody>
      </p:sp>
      <p:sp>
        <p:nvSpPr>
          <p:cNvPr id="9219" name="TextBox 14"/>
          <p:cNvSpPr txBox="1">
            <a:spLocks noChangeArrowheads="1"/>
          </p:cNvSpPr>
          <p:nvPr/>
        </p:nvSpPr>
        <p:spPr bwMode="auto">
          <a:xfrm>
            <a:off x="900113" y="1609725"/>
            <a:ext cx="7272337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ctr" eaLnBrk="1" hangingPunct="1"/>
            <a:r>
              <a:rPr lang="en-US" altLang="en-US" sz="2400" dirty="0" err="1" smtClean="0"/>
              <a:t>Chulalongkorn</a:t>
            </a:r>
            <a:r>
              <a:rPr lang="en-US" altLang="en-US" sz="2400" dirty="0" smtClean="0"/>
              <a:t> University</a:t>
            </a:r>
            <a:endParaRPr lang="en-US" altLang="en-US" sz="2400" dirty="0"/>
          </a:p>
          <a:p>
            <a:pPr algn="ctr" eaLnBrk="1" hangingPunct="1"/>
            <a:r>
              <a:rPr lang="en-US" altLang="en-US" sz="2100" dirty="0"/>
              <a:t> </a:t>
            </a:r>
            <a:r>
              <a:rPr lang="en-US" altLang="en-US" sz="2100" dirty="0" smtClean="0"/>
              <a:t>Bangkok, Thailand – October 11, 2016</a:t>
            </a:r>
            <a:endParaRPr lang="en-US" altLang="en-US" sz="2100" dirty="0"/>
          </a:p>
        </p:txBody>
      </p:sp>
      <p:sp>
        <p:nvSpPr>
          <p:cNvPr id="9220" name="Subtitle 16"/>
          <p:cNvSpPr>
            <a:spLocks noGrp="1"/>
          </p:cNvSpPr>
          <p:nvPr>
            <p:ph type="subTitle" idx="1"/>
          </p:nvPr>
        </p:nvSpPr>
        <p:spPr>
          <a:xfrm>
            <a:off x="1042988" y="5805488"/>
            <a:ext cx="7921625" cy="1131887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>
                    <a:alpha val="0"/>
                  </a:schemeClr>
                </a:solidFill>
              </a14:hiddenFill>
            </a:ext>
          </a:extLst>
        </p:spPr>
        <p:txBody>
          <a:bodyPr/>
          <a:lstStyle/>
          <a:p>
            <a:pPr algn="just"/>
            <a:r>
              <a:rPr lang="en-US" altLang="en-US" sz="1400" baseline="30000"/>
              <a:t>1</a:t>
            </a:r>
            <a:r>
              <a:rPr lang="en-US" altLang="en-US" sz="1400"/>
              <a:t>Singapore Institute for Neurotechnology (SINAPSE), University of Singapore, Singapore. </a:t>
            </a:r>
            <a:r>
              <a:rPr lang="en-US" altLang="en-US" sz="1400" baseline="30000"/>
              <a:t>2</a:t>
            </a:r>
            <a:r>
              <a:rPr lang="en-US" altLang="en-US" sz="1400"/>
              <a:t>Department of Electrical Engineering and Computer Science, University of Liège, Belgium. </a:t>
            </a:r>
            <a:r>
              <a:rPr lang="en-US" altLang="en-US" sz="1400" baseline="30000"/>
              <a:t>3</a:t>
            </a:r>
            <a:r>
              <a:rPr lang="en-US" altLang="en-US" sz="1400"/>
              <a:t>Department of Information Engineering, University of Padova, Italy. </a:t>
            </a:r>
            <a:r>
              <a:rPr lang="en-US" altLang="en-US" sz="1400" baseline="30000"/>
              <a:t>4</a:t>
            </a:r>
            <a:r>
              <a:rPr lang="en-US" altLang="en-US" sz="1400"/>
              <a:t>Department of Engineering, Trumpington Street, University of Cambridge, United Kingdom.</a:t>
            </a:r>
          </a:p>
        </p:txBody>
      </p:sp>
      <p:cxnSp>
        <p:nvCxnSpPr>
          <p:cNvPr id="9221" name="Straight Connector 8"/>
          <p:cNvCxnSpPr>
            <a:cxnSpLocks noChangeShapeType="1"/>
          </p:cNvCxnSpPr>
          <p:nvPr/>
        </p:nvCxnSpPr>
        <p:spPr bwMode="auto">
          <a:xfrm flipH="1">
            <a:off x="1042988" y="1412875"/>
            <a:ext cx="6913562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222" name="TextBox 2"/>
          <p:cNvSpPr txBox="1">
            <a:spLocks noChangeArrowheads="1"/>
          </p:cNvSpPr>
          <p:nvPr/>
        </p:nvSpPr>
        <p:spPr bwMode="auto">
          <a:xfrm>
            <a:off x="1042988" y="5373688"/>
            <a:ext cx="8080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en-US" sz="2000" b="1" dirty="0"/>
              <a:t>R. Li</a:t>
            </a:r>
            <a:r>
              <a:rPr lang="fr-BE" altLang="en-US" sz="2000" b="1" dirty="0" err="1"/>
              <a:t>é</a:t>
            </a:r>
            <a:r>
              <a:rPr lang="en-US" altLang="en-US" sz="2000" b="1" dirty="0" smtClean="0"/>
              <a:t>geois</a:t>
            </a:r>
            <a:r>
              <a:rPr lang="en-US" altLang="en-US" sz="2000" baseline="30000" dirty="0" smtClean="0"/>
              <a:t>1</a:t>
            </a:r>
            <a:r>
              <a:rPr lang="en-US" altLang="en-US" sz="2000" dirty="0" smtClean="0"/>
              <a:t>, </a:t>
            </a:r>
            <a:r>
              <a:rPr lang="en-US" altLang="en-US" sz="2000" dirty="0"/>
              <a:t>B. Mishra</a:t>
            </a:r>
            <a:r>
              <a:rPr lang="en-US" altLang="en-US" sz="2000" baseline="30000" dirty="0"/>
              <a:t>2</a:t>
            </a:r>
            <a:r>
              <a:rPr lang="en-US" altLang="en-US" sz="2000" dirty="0"/>
              <a:t>, M. Zorzi</a:t>
            </a:r>
            <a:r>
              <a:rPr lang="en-US" altLang="en-US" sz="2000" baseline="30000" dirty="0"/>
              <a:t>3</a:t>
            </a:r>
            <a:r>
              <a:rPr lang="en-US" altLang="en-US" sz="2000" dirty="0"/>
              <a:t>, and R. </a:t>
            </a:r>
            <a:r>
              <a:rPr lang="en-US" altLang="en-US" sz="2000" dirty="0" smtClean="0"/>
              <a:t>Sepulchre</a:t>
            </a:r>
            <a:r>
              <a:rPr lang="en-US" altLang="en-US" sz="2000" baseline="30000" dirty="0" smtClean="0"/>
              <a:t>4</a:t>
            </a:r>
            <a:r>
              <a:rPr lang="en-US" altLang="en-US" sz="2000" dirty="0" smtClean="0"/>
              <a:t>, and T. Yeo</a:t>
            </a:r>
            <a:r>
              <a:rPr lang="en-US" altLang="en-US" sz="2000" baseline="30000" dirty="0" smtClean="0"/>
              <a:t>1</a:t>
            </a:r>
            <a:r>
              <a:rPr lang="en-US" altLang="en-US" sz="2000" dirty="0" smtClean="0"/>
              <a:t> </a:t>
            </a:r>
            <a:endParaRPr lang="en-US" altLang="en-US" sz="2000" dirty="0"/>
          </a:p>
        </p:txBody>
      </p:sp>
      <p:pic>
        <p:nvPicPr>
          <p:cNvPr id="922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2762250"/>
            <a:ext cx="3436937" cy="2538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05102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Definition of latent components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10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539552" y="2132856"/>
            <a:ext cx="770485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00"/>
              </a:spcAft>
            </a:pPr>
            <a:r>
              <a:rPr lang="en-US" sz="2000" dirty="0"/>
              <a:t>The </a:t>
            </a:r>
            <a:r>
              <a:rPr lang="en-US" sz="2000" i="1" dirty="0" err="1" smtClean="0"/>
              <a:t>i</a:t>
            </a:r>
            <a:r>
              <a:rPr lang="en-US" sz="2000" i="1" baseline="30000" dirty="0" err="1" smtClean="0"/>
              <a:t>th</a:t>
            </a:r>
            <a:r>
              <a:rPr lang="en-US" sz="2000" dirty="0" smtClean="0"/>
              <a:t> </a:t>
            </a:r>
            <a:r>
              <a:rPr lang="en-US" sz="2000" b="1" dirty="0"/>
              <a:t>latent component </a:t>
            </a:r>
            <a:r>
              <a:rPr lang="en-US" sz="2000" dirty="0"/>
              <a:t>of a graphical model, with </a:t>
            </a:r>
            <a:r>
              <a:rPr lang="en-US" sz="2000" i="1" dirty="0" err="1" smtClean="0"/>
              <a:t>i</a:t>
            </a:r>
            <a:r>
              <a:rPr lang="en-US" sz="2000" i="1" dirty="0" smtClean="0"/>
              <a:t> ≤ </a:t>
            </a:r>
            <a:r>
              <a:rPr lang="en-US" sz="2000" i="1" dirty="0" smtClean="0">
                <a:solidFill>
                  <a:srgbClr val="FF0000"/>
                </a:solidFill>
              </a:rPr>
              <a:t>l</a:t>
            </a:r>
            <a:r>
              <a:rPr lang="en-US" sz="2000" dirty="0" smtClean="0"/>
              <a:t>, </a:t>
            </a:r>
            <a:r>
              <a:rPr lang="en-US" sz="2000" dirty="0"/>
              <a:t>is the </a:t>
            </a:r>
            <a:r>
              <a:rPr lang="en-US" sz="2000" i="1" dirty="0" err="1"/>
              <a:t>i</a:t>
            </a:r>
            <a:r>
              <a:rPr lang="en-US" sz="2000" i="1" baseline="30000" dirty="0" err="1"/>
              <a:t>th</a:t>
            </a:r>
            <a:r>
              <a:rPr lang="en-US" sz="2000" dirty="0" smtClean="0"/>
              <a:t> </a:t>
            </a:r>
            <a:r>
              <a:rPr lang="en-US" sz="2000" dirty="0"/>
              <a:t>column </a:t>
            </a:r>
            <a:r>
              <a:rPr lang="en-US" sz="2000" dirty="0" smtClean="0"/>
              <a:t>of                  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6574" y="2511482"/>
            <a:ext cx="825173" cy="28803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5616" y="3212976"/>
            <a:ext cx="676875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>
              <a:buFont typeface="Arial"/>
              <a:buChar char="•"/>
            </a:pPr>
            <a:r>
              <a:rPr lang="en-US" sz="2000" dirty="0"/>
              <a:t>It is denoted </a:t>
            </a:r>
            <a:r>
              <a:rPr lang="en-US" sz="2000" dirty="0" err="1"/>
              <a:t>γ</a:t>
            </a:r>
            <a:r>
              <a:rPr lang="en-US" sz="2000" baseline="-25000" dirty="0" err="1"/>
              <a:t>i</a:t>
            </a:r>
            <a:r>
              <a:rPr lang="en-US" sz="2000" baseline="-25000" dirty="0"/>
              <a:t>,.</a:t>
            </a:r>
            <a:r>
              <a:rPr lang="en-US" sz="2000" dirty="0"/>
              <a:t>(</a:t>
            </a:r>
            <a:r>
              <a:rPr lang="en-US" sz="2000" dirty="0" err="1"/>
              <a:t>θ</a:t>
            </a:r>
            <a:r>
              <a:rPr lang="en-US" sz="2000" dirty="0"/>
              <a:t>), 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115616" y="3635732"/>
            <a:ext cx="67687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1200"/>
              </a:spcAft>
              <a:buFont typeface="Arial"/>
              <a:buChar char="•"/>
            </a:pPr>
            <a:r>
              <a:rPr lang="en-US" sz="2000" dirty="0"/>
              <a:t>It is a function of </a:t>
            </a:r>
            <a:r>
              <a:rPr lang="en-US" sz="2000" dirty="0" err="1"/>
              <a:t>θ</a:t>
            </a:r>
            <a:r>
              <a:rPr lang="en-US" sz="2000" dirty="0"/>
              <a:t> when </a:t>
            </a:r>
            <a:r>
              <a:rPr lang="en-US" sz="2000" i="1" dirty="0"/>
              <a:t>p</a:t>
            </a:r>
            <a:r>
              <a:rPr lang="en-US" sz="2000" dirty="0"/>
              <a:t>&gt;0.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115616" y="4054952"/>
            <a:ext cx="7128792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1" indent="-285750" algn="just">
              <a:buFont typeface="Arial"/>
              <a:buChar char="•"/>
            </a:pPr>
            <a:r>
              <a:rPr lang="en-US" sz="2000" dirty="0"/>
              <a:t>When </a:t>
            </a:r>
            <a:r>
              <a:rPr lang="en-US" sz="2000" i="1" dirty="0"/>
              <a:t>m</a:t>
            </a:r>
            <a:r>
              <a:rPr lang="en-US" sz="2000" dirty="0"/>
              <a:t> is too large, and for p=1, we define </a:t>
            </a:r>
            <a:r>
              <a:rPr lang="en-US" sz="2000" dirty="0" smtClean="0"/>
              <a:t>two contributions: γ</a:t>
            </a:r>
            <a:r>
              <a:rPr lang="en-US" sz="2000" baseline="-25000" dirty="0" smtClean="0"/>
              <a:t>0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err="1"/>
              <a:t>γ</a:t>
            </a:r>
            <a:r>
              <a:rPr lang="en-US" sz="2000" dirty="0"/>
              <a:t>(</a:t>
            </a:r>
            <a:r>
              <a:rPr lang="en-US" sz="2000" dirty="0" err="1"/>
              <a:t>θ</a:t>
            </a:r>
            <a:r>
              <a:rPr lang="en-US" sz="2000" dirty="0"/>
              <a:t>=0) and </a:t>
            </a:r>
            <a:r>
              <a:rPr lang="en-US" sz="2000" dirty="0" err="1" smtClean="0"/>
              <a:t>γ</a:t>
            </a:r>
            <a:r>
              <a:rPr lang="en-US" sz="2000" baseline="-25000" dirty="0" smtClean="0"/>
              <a:t>π</a:t>
            </a:r>
            <a:r>
              <a:rPr lang="en-US" sz="2000" dirty="0" smtClean="0"/>
              <a:t> </a:t>
            </a:r>
            <a:r>
              <a:rPr lang="en-US" sz="2000" dirty="0"/>
              <a:t>= </a:t>
            </a:r>
            <a:r>
              <a:rPr lang="en-US" sz="2000" dirty="0" err="1"/>
              <a:t>γ</a:t>
            </a:r>
            <a:r>
              <a:rPr lang="en-US" sz="2000" dirty="0"/>
              <a:t>(</a:t>
            </a:r>
            <a:r>
              <a:rPr lang="en-US" sz="2000" dirty="0" err="1"/>
              <a:t>θ</a:t>
            </a:r>
            <a:r>
              <a:rPr lang="en-US" sz="2000" dirty="0"/>
              <a:t>=π).</a:t>
            </a:r>
          </a:p>
          <a:p>
            <a:pPr marL="285750" indent="-285750">
              <a:buFont typeface="Arial"/>
              <a:buChar char="•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78367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Picture 5" descr="Opt_pro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124075" y="-2098675"/>
            <a:ext cx="15567025" cy="2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Corresponding optimization problem</a:t>
            </a:r>
          </a:p>
        </p:txBody>
      </p:sp>
      <p:sp>
        <p:nvSpPr>
          <p:cNvPr id="16388" name="Slide Number Placeholder 2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Aft>
                <a:spcPct val="0"/>
              </a:spcAft>
            </a:pPr>
            <a:fld id="{E6023078-8E77-7D41-9C1F-DC16736B7709}" type="slidenum">
              <a:rPr lang="fr-BE" altLang="en-US">
                <a:latin typeface="Arial" charset="0"/>
              </a:rPr>
              <a:pPr fontAlgn="base">
                <a:spcAft>
                  <a:spcPct val="0"/>
                </a:spcAft>
              </a:pPr>
              <a:t>11</a:t>
            </a:fld>
            <a:endParaRPr lang="fr-BE" altLang="en-US">
              <a:latin typeface="Arial" charset="0"/>
            </a:endParaRPr>
          </a:p>
        </p:txBody>
      </p:sp>
      <p:sp>
        <p:nvSpPr>
          <p:cNvPr id="16389" name="TextBox 4"/>
          <p:cNvSpPr txBox="1">
            <a:spLocks noChangeArrowheads="1"/>
          </p:cNvSpPr>
          <p:nvPr/>
        </p:nvSpPr>
        <p:spPr bwMode="auto">
          <a:xfrm>
            <a:off x="755650" y="3213100"/>
            <a:ext cx="7920038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altLang="en-US"/>
              <a:t>where:</a:t>
            </a:r>
          </a:p>
        </p:txBody>
      </p:sp>
      <p:sp>
        <p:nvSpPr>
          <p:cNvPr id="16390" name="TextBox 7"/>
          <p:cNvSpPr txBox="1">
            <a:spLocks noChangeArrowheads="1"/>
          </p:cNvSpPr>
          <p:nvPr/>
        </p:nvSpPr>
        <p:spPr bwMode="auto">
          <a:xfrm>
            <a:off x="539750" y="1125538"/>
            <a:ext cx="7704138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en-US"/>
              <a:t>The corresponding optimization is a regularized covariance selection problem </a:t>
            </a:r>
            <a:r>
              <a:rPr lang="en-US" altLang="en-US" i="1"/>
              <a:t>(</a:t>
            </a:r>
            <a:r>
              <a:rPr lang="en-US" altLang="en-US"/>
              <a:t>Zorzi and Sepulchre</a:t>
            </a:r>
            <a:r>
              <a:rPr lang="en-US" altLang="en-US" i="1"/>
              <a:t>, 2015)</a:t>
            </a:r>
            <a:r>
              <a:rPr lang="en-US" altLang="en-US"/>
              <a:t>:</a:t>
            </a:r>
          </a:p>
        </p:txBody>
      </p:sp>
      <p:sp>
        <p:nvSpPr>
          <p:cNvPr id="16391" name="TextBox 8"/>
          <p:cNvSpPr txBox="1">
            <a:spLocks noChangeArrowheads="1"/>
          </p:cNvSpPr>
          <p:nvPr/>
        </p:nvSpPr>
        <p:spPr bwMode="auto">
          <a:xfrm>
            <a:off x="5795963" y="1989138"/>
            <a:ext cx="25923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116013" y="3573463"/>
            <a:ext cx="64087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buFont typeface="Arial" charset="0"/>
              <a:buChar char="•"/>
            </a:pPr>
            <a:r>
              <a:rPr lang="en-US" altLang="en-US" i="1"/>
              <a:t>m </a:t>
            </a:r>
            <a:r>
              <a:rPr lang="en-US" altLang="en-US"/>
              <a:t>is the number of (manifest) variables,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5148263" y="3573463"/>
            <a:ext cx="64087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spcAft>
                <a:spcPts val="600"/>
              </a:spcAft>
            </a:pPr>
            <a:r>
              <a:rPr lang="en-US" altLang="en-US" b="1" i="1"/>
              <a:t>p </a:t>
            </a:r>
            <a:r>
              <a:rPr lang="en-US" altLang="en-US" b="1"/>
              <a:t>is the number of lags considered,</a:t>
            </a:r>
            <a:r>
              <a:rPr lang="en-US" altLang="en-US" i="1"/>
              <a:t> </a:t>
            </a:r>
          </a:p>
        </p:txBody>
      </p:sp>
      <p:sp>
        <p:nvSpPr>
          <p:cNvPr id="13" name="TextBox 12"/>
          <p:cNvSpPr txBox="1">
            <a:spLocks noChangeArrowheads="1"/>
          </p:cNvSpPr>
          <p:nvPr/>
        </p:nvSpPr>
        <p:spPr bwMode="auto">
          <a:xfrm>
            <a:off x="1116013" y="3860800"/>
            <a:ext cx="6408737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altLang="en-US" i="1"/>
              <a:t>C </a:t>
            </a:r>
            <a:r>
              <a:rPr lang="en-US" altLang="en-US"/>
              <a:t>is a matrix containing the sample covariance lags      ,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116013" y="4149725"/>
            <a:ext cx="748823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spcAft>
                <a:spcPts val="600"/>
              </a:spcAft>
              <a:buFont typeface="Arial" charset="0"/>
              <a:buChar char="•"/>
            </a:pPr>
            <a:r>
              <a:rPr lang="nl-BE" altLang="en-US"/>
              <a:t>the weighting parameters</a:t>
            </a:r>
            <a:r>
              <a:rPr lang="nl-BE" altLang="en-US" i="1"/>
              <a:t> </a:t>
            </a:r>
            <a:r>
              <a:rPr lang="el-GR" altLang="en-US" i="1">
                <a:solidFill>
                  <a:srgbClr val="0000FF"/>
                </a:solidFill>
              </a:rPr>
              <a:t>γ</a:t>
            </a:r>
            <a:r>
              <a:rPr lang="en-US" altLang="en-US" i="1"/>
              <a:t>&gt;0 and </a:t>
            </a:r>
            <a:r>
              <a:rPr lang="en-US" altLang="en-US" i="1">
                <a:solidFill>
                  <a:srgbClr val="FF0000"/>
                </a:solidFill>
              </a:rPr>
              <a:t>λ</a:t>
            </a:r>
            <a:r>
              <a:rPr lang="en-US" altLang="en-US" i="1"/>
              <a:t>&gt;0 </a:t>
            </a:r>
            <a:r>
              <a:rPr lang="en-US" altLang="en-US" b="1"/>
              <a:t>enforce sparse S and low-rank L.</a:t>
            </a:r>
            <a:r>
              <a:rPr lang="en-US" altLang="en-US" b="1" i="1"/>
              <a:t> 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3475" y="3894138"/>
            <a:ext cx="287338" cy="280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827088" y="4581525"/>
            <a:ext cx="7848600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just" eaLnBrk="1" hangingPunct="1"/>
            <a:r>
              <a:rPr lang="en-US" altLang="en-US"/>
              <a:t>Solved using the Alternating Direction Method of Multipliers (ADMM - </a:t>
            </a:r>
            <a:r>
              <a:rPr lang="en-US" altLang="en-US" i="1"/>
              <a:t>Boyd et al., 2011</a:t>
            </a:r>
            <a:r>
              <a:rPr lang="en-US" altLang="en-US"/>
              <a:t>) in order to decouple the </a:t>
            </a:r>
            <a:r>
              <a:rPr lang="en-US" altLang="en-US">
                <a:solidFill>
                  <a:srgbClr val="0000FF"/>
                </a:solidFill>
              </a:rPr>
              <a:t>sparse </a:t>
            </a:r>
            <a:r>
              <a:rPr lang="en-US" altLang="en-US"/>
              <a:t>and </a:t>
            </a:r>
            <a:r>
              <a:rPr lang="en-US" altLang="en-US">
                <a:solidFill>
                  <a:srgbClr val="FF0000"/>
                </a:solidFill>
              </a:rPr>
              <a:t>low-rank</a:t>
            </a:r>
            <a:r>
              <a:rPr lang="en-US" altLang="en-US"/>
              <a:t> constraints: 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2268538" y="5686425"/>
            <a:ext cx="6551612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285750" indent="-28575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lvl="3" eaLnBrk="1" hangingPunct="1">
              <a:buFont typeface="Arial" charset="0"/>
              <a:buChar char="•"/>
            </a:pPr>
            <a:r>
              <a:rPr lang="en-US" altLang="en-US"/>
              <a:t>the </a:t>
            </a:r>
            <a:r>
              <a:rPr lang="en-US" altLang="en-US">
                <a:solidFill>
                  <a:srgbClr val="FF0000"/>
                </a:solidFill>
              </a:rPr>
              <a:t>low-rank</a:t>
            </a:r>
            <a:r>
              <a:rPr lang="en-US" altLang="en-US"/>
              <a:t> constraints reduces to a projection onto the cone of positive semidefinite matrices</a:t>
            </a:r>
          </a:p>
        </p:txBody>
      </p:sp>
      <p:sp>
        <p:nvSpPr>
          <p:cNvPr id="16" name="TextBox 15"/>
          <p:cNvSpPr txBox="1">
            <a:spLocks noChangeArrowheads="1"/>
          </p:cNvSpPr>
          <p:nvPr/>
        </p:nvSpPr>
        <p:spPr bwMode="auto">
          <a:xfrm>
            <a:off x="2268538" y="5132388"/>
            <a:ext cx="6407150" cy="64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285750" indent="-28575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lvl="3" algn="just" eaLnBrk="1" hangingPunct="1">
              <a:buFont typeface="Arial" charset="0"/>
              <a:buChar char="•"/>
            </a:pPr>
            <a:r>
              <a:rPr lang="en-US" altLang="en-US"/>
              <a:t>the </a:t>
            </a:r>
            <a:r>
              <a:rPr lang="en-US" altLang="en-US">
                <a:solidFill>
                  <a:srgbClr val="0000FF"/>
                </a:solidFill>
              </a:rPr>
              <a:t>sparse</a:t>
            </a:r>
            <a:r>
              <a:rPr lang="en-US" altLang="en-US"/>
              <a:t> constraint reduces to a separate problem solved in </a:t>
            </a:r>
            <a:r>
              <a:rPr lang="en-US" altLang="en-US" i="1"/>
              <a:t>Songsiri and Vandenberghe, 2010</a:t>
            </a:r>
          </a:p>
        </p:txBody>
      </p:sp>
    </p:spTree>
    <p:extLst>
      <p:ext uri="{BB962C8B-B14F-4D97-AF65-F5344CB8AC3E}">
        <p14:creationId xmlns:p14="http://schemas.microsoft.com/office/powerpoint/2010/main" val="16760133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4" grpId="0"/>
      <p:bldP spid="7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10" name="Picture 3" descr="Algo_ADM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331913" y="-654050"/>
            <a:ext cx="13468351" cy="1906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41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Overview of our algorithm</a:t>
            </a:r>
          </a:p>
        </p:txBody>
      </p:sp>
      <p:sp>
        <p:nvSpPr>
          <p:cNvPr id="17412" name="Slide Number Placeholder 2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fontAlgn="base">
              <a:spcAft>
                <a:spcPct val="0"/>
              </a:spcAft>
            </a:pPr>
            <a:fld id="{5474D0E1-3C9F-7145-AB5F-EA797249A0C4}" type="slidenum">
              <a:rPr lang="fr-BE" altLang="en-US">
                <a:latin typeface="Arial" charset="0"/>
              </a:rPr>
              <a:pPr fontAlgn="base">
                <a:spcAft>
                  <a:spcPct val="0"/>
                </a:spcAft>
              </a:pPr>
              <a:t>12</a:t>
            </a:fld>
            <a:endParaRPr lang="fr-BE" altLang="en-US">
              <a:latin typeface="Arial" charset="0"/>
            </a:endParaRPr>
          </a:p>
        </p:txBody>
      </p:sp>
      <p:sp>
        <p:nvSpPr>
          <p:cNvPr id="17413" name="TextBox 4"/>
          <p:cNvSpPr txBox="1">
            <a:spLocks noChangeArrowheads="1"/>
          </p:cNvSpPr>
          <p:nvPr/>
        </p:nvSpPr>
        <p:spPr bwMode="auto">
          <a:xfrm>
            <a:off x="755650" y="1196975"/>
            <a:ext cx="7777163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just" eaLnBrk="1" hangingPunct="1"/>
            <a:r>
              <a:rPr lang="en-US" altLang="en-US" b="1"/>
              <a:t>ADMM for sparse plus low-rank inverse power spectral density estimation.</a:t>
            </a:r>
            <a:r>
              <a:rPr lang="en-US" altLang="en-US"/>
              <a:t> Initialize </a:t>
            </a:r>
            <a:r>
              <a:rPr lang="en-US" altLang="en-US" i="1"/>
              <a:t>Z</a:t>
            </a:r>
            <a:r>
              <a:rPr lang="en-US" altLang="en-US" i="1" baseline="30000"/>
              <a:t>0</a:t>
            </a:r>
            <a:r>
              <a:rPr lang="en-US" altLang="en-US"/>
              <a:t>, </a:t>
            </a:r>
            <a:r>
              <a:rPr lang="en-US" altLang="en-US" i="1"/>
              <a:t>Y</a:t>
            </a:r>
            <a:r>
              <a:rPr lang="en-US" altLang="en-US" i="1" baseline="30000"/>
              <a:t>0</a:t>
            </a:r>
            <a:r>
              <a:rPr lang="en-US" altLang="en-US"/>
              <a:t>, </a:t>
            </a:r>
            <a:r>
              <a:rPr lang="en-US" altLang="en-US" i="1"/>
              <a:t>M</a:t>
            </a:r>
            <a:r>
              <a:rPr lang="en-US" altLang="en-US" i="1" baseline="30000"/>
              <a:t>0</a:t>
            </a:r>
            <a:r>
              <a:rPr lang="en-US" altLang="en-US"/>
              <a:t>; set </a:t>
            </a:r>
            <a:r>
              <a:rPr lang="en-US" altLang="en-US" i="1"/>
              <a:t>ρ</a:t>
            </a:r>
            <a:r>
              <a:rPr lang="en-US" altLang="en-US"/>
              <a:t> &gt; 0; and successively update variables as follows:</a:t>
            </a:r>
          </a:p>
        </p:txBody>
      </p:sp>
      <p:sp>
        <p:nvSpPr>
          <p:cNvPr id="17414" name="TextBox 5"/>
          <p:cNvSpPr txBox="1">
            <a:spLocks noChangeArrowheads="1"/>
          </p:cNvSpPr>
          <p:nvPr/>
        </p:nvSpPr>
        <p:spPr bwMode="auto">
          <a:xfrm>
            <a:off x="755650" y="3573463"/>
            <a:ext cx="7777163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just" eaLnBrk="1" hangingPunct="1">
              <a:spcAft>
                <a:spcPts val="600"/>
              </a:spcAft>
            </a:pPr>
            <a:r>
              <a:rPr lang="en-US" altLang="en-US"/>
              <a:t>where:</a:t>
            </a:r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755650" y="5876925"/>
            <a:ext cx="684053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/>
            <a:r>
              <a:rPr lang="en-US" altLang="en-US"/>
              <a:t>The Matlab code for the algorithm is available from the webpage </a:t>
            </a:r>
            <a:r>
              <a:rPr lang="en-US" altLang="en-US">
                <a:solidFill>
                  <a:srgbClr val="3366FF"/>
                </a:solidFill>
              </a:rPr>
              <a:t>http://www.montefiore.ulg.ac.be/~rliegeois/</a:t>
            </a:r>
            <a:r>
              <a:rPr lang="en-US" altLang="en-US"/>
              <a:t>. </a:t>
            </a:r>
          </a:p>
          <a:p>
            <a:pPr eaLnBrk="1" hangingPunct="1"/>
            <a:endParaRPr lang="en-US" altLang="en-US"/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116013" y="3933825"/>
            <a:ext cx="45354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eaLnBrk="1" hangingPunct="1">
              <a:buFont typeface="Arial" charset="0"/>
              <a:buChar char="•"/>
            </a:pPr>
            <a:r>
              <a:rPr lang="en-US" altLang="en-US" i="1"/>
              <a:t>Y</a:t>
            </a:r>
            <a:r>
              <a:rPr lang="en-US" altLang="en-US"/>
              <a:t> and </a:t>
            </a:r>
            <a:r>
              <a:rPr lang="en-US" altLang="en-US" i="1"/>
              <a:t>Z</a:t>
            </a:r>
            <a:r>
              <a:rPr lang="en-US" altLang="en-US"/>
              <a:t> are the dual variables,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116013" y="4227513"/>
            <a:ext cx="4535487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just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altLang="en-US" i="1"/>
              <a:t>M </a:t>
            </a:r>
            <a:r>
              <a:rPr lang="en-US" altLang="en-US"/>
              <a:t>is the decoupling variable,</a:t>
            </a: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1116013" y="4525963"/>
            <a:ext cx="7488237" cy="646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just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altLang="en-US" i="1"/>
              <a:t>C</a:t>
            </a:r>
            <a:r>
              <a:rPr lang="en-US" altLang="en-US" i="1" baseline="-25000"/>
              <a:t>1</a:t>
            </a:r>
            <a:r>
              <a:rPr lang="en-US" altLang="en-US" baseline="-25000"/>
              <a:t> </a:t>
            </a:r>
            <a:r>
              <a:rPr lang="en-US" altLang="en-US"/>
              <a:t>is a set corresponding to the </a:t>
            </a:r>
            <a:r>
              <a:rPr lang="en-US" altLang="en-US">
                <a:solidFill>
                  <a:srgbClr val="0000FF"/>
                </a:solidFill>
              </a:rPr>
              <a:t>sparsity</a:t>
            </a:r>
            <a:r>
              <a:rPr lang="en-US" altLang="en-US"/>
              <a:t> constraint defined in </a:t>
            </a:r>
            <a:r>
              <a:rPr lang="en-US" altLang="en-US" i="1"/>
              <a:t>Songsiri and Vandenberghe (2010)</a:t>
            </a:r>
            <a:r>
              <a:rPr lang="en-US" altLang="en-US"/>
              <a:t>,</a:t>
            </a:r>
          </a:p>
        </p:txBody>
      </p:sp>
      <p:sp>
        <p:nvSpPr>
          <p:cNvPr id="12" name="TextBox 11"/>
          <p:cNvSpPr txBox="1">
            <a:spLocks noChangeArrowheads="1"/>
          </p:cNvSpPr>
          <p:nvPr/>
        </p:nvSpPr>
        <p:spPr bwMode="auto">
          <a:xfrm>
            <a:off x="1116013" y="5075238"/>
            <a:ext cx="74882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charset="0"/>
              </a:defRPr>
            </a:lvl9pPr>
          </a:lstStyle>
          <a:p>
            <a:pPr algn="just" eaLnBrk="1" hangingPunct="1">
              <a:spcAft>
                <a:spcPts val="600"/>
              </a:spcAft>
              <a:buFont typeface="Arial" charset="0"/>
              <a:buChar char="•"/>
            </a:pPr>
            <a:r>
              <a:rPr lang="en-US" altLang="en-US" i="1"/>
              <a:t>C</a:t>
            </a:r>
            <a:r>
              <a:rPr lang="en-US" altLang="en-US" i="1" baseline="-25000"/>
              <a:t>2</a:t>
            </a:r>
            <a:r>
              <a:rPr lang="en-US" altLang="en-US"/>
              <a:t> is the cone of positive semidefinite matrices (</a:t>
            </a:r>
            <a:r>
              <a:rPr lang="en-US" altLang="en-US">
                <a:solidFill>
                  <a:srgbClr val="FF0000"/>
                </a:solidFill>
              </a:rPr>
              <a:t>low-rank</a:t>
            </a:r>
            <a:r>
              <a:rPr lang="en-US" altLang="en-US"/>
              <a:t> constraint)</a:t>
            </a:r>
          </a:p>
        </p:txBody>
      </p:sp>
    </p:spTree>
    <p:extLst>
      <p:ext uri="{BB962C8B-B14F-4D97-AF65-F5344CB8AC3E}">
        <p14:creationId xmlns:p14="http://schemas.microsoft.com/office/powerpoint/2010/main" val="213392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fr-BE" dirty="0" smtClean="0"/>
              <a:t>  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52359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n°1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14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251520" y="1268760"/>
            <a:ext cx="8208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Synthetic dataset composed of time courses in 7 nodes organized in two </a:t>
            </a:r>
            <a:r>
              <a:rPr lang="en-US" b="1" dirty="0" smtClean="0"/>
              <a:t>coupled</a:t>
            </a:r>
            <a:r>
              <a:rPr lang="en-US" dirty="0" smtClean="0"/>
              <a:t> clusters, sampled at three different rates: original, </a:t>
            </a:r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T</a:t>
            </a:r>
            <a:r>
              <a:rPr lang="en-US" baseline="-25000" dirty="0" smtClean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FF0000"/>
                </a:solidFill>
              </a:rPr>
              <a:t>T</a:t>
            </a:r>
            <a:r>
              <a:rPr lang="en-US" baseline="-25000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 :</a:t>
            </a:r>
          </a:p>
        </p:txBody>
      </p:sp>
      <p:pic>
        <p:nvPicPr>
          <p:cNvPr id="6" name="Picture 5" descr="coupl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156" y="2132856"/>
            <a:ext cx="4864100" cy="28829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611560" y="5404576"/>
            <a:ext cx="504056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5301208"/>
            <a:ext cx="7056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For each of the three datasets, and for </a:t>
            </a:r>
            <a:r>
              <a:rPr lang="en-US" i="1" dirty="0" smtClean="0"/>
              <a:t>p</a:t>
            </a:r>
            <a:r>
              <a:rPr lang="en-US" dirty="0" smtClean="0"/>
              <a:t>=0 (static case) and </a:t>
            </a:r>
            <a:r>
              <a:rPr lang="en-US" i="1" dirty="0" smtClean="0"/>
              <a:t>p</a:t>
            </a:r>
            <a:r>
              <a:rPr lang="en-US" dirty="0" smtClean="0"/>
              <a:t>=1 (dynamic case), we identify the optimal S+L model and corresponding </a:t>
            </a:r>
            <a:r>
              <a:rPr lang="en-US" b="1" dirty="0" smtClean="0"/>
              <a:t>latent components.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93253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15</a:t>
            </a:fld>
            <a:endParaRPr lang="fr-BE"/>
          </a:p>
        </p:txBody>
      </p:sp>
      <p:sp>
        <p:nvSpPr>
          <p:cNvPr id="5" name="Right Arrow 4"/>
          <p:cNvSpPr/>
          <p:nvPr/>
        </p:nvSpPr>
        <p:spPr>
          <a:xfrm>
            <a:off x="1043608" y="6021288"/>
            <a:ext cx="432048" cy="144016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619672" y="5613047"/>
            <a:ext cx="633670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In the static case, we identify two latent components, similar for each dataset.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In the dynamic case, one single latent component is identified that also encodes spectral information of the dataset.</a:t>
            </a:r>
          </a:p>
        </p:txBody>
      </p:sp>
      <p:pic>
        <p:nvPicPr>
          <p:cNvPr id="8" name="Picture 7" descr="table_same_freq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600" y="1040321"/>
            <a:ext cx="7429337" cy="4576569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8518577" y="595204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176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16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395536" y="1412776"/>
            <a:ext cx="7920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17 healthy volunteers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Functional (fMRI) data acquired during rest in 90 regions of interest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If principal component analysis is applied, we recover the three following networks:</a:t>
            </a:r>
          </a:p>
        </p:txBody>
      </p:sp>
      <p:pic>
        <p:nvPicPr>
          <p:cNvPr id="6" name="Picture 5" descr="Three_nets2_co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9144" y="2636912"/>
            <a:ext cx="6299200" cy="2514600"/>
          </a:xfrm>
          <a:prstGeom prst="rect">
            <a:avLst/>
          </a:prstGeom>
        </p:spPr>
      </p:pic>
      <p:sp>
        <p:nvSpPr>
          <p:cNvPr id="7" name="Right Arrow 6"/>
          <p:cNvSpPr/>
          <p:nvPr/>
        </p:nvSpPr>
        <p:spPr>
          <a:xfrm>
            <a:off x="611560" y="5561366"/>
            <a:ext cx="504056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5457998"/>
            <a:ext cx="7056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For each subject, we compute the optimal S+L model and corresponding </a:t>
            </a:r>
            <a:r>
              <a:rPr lang="en-US" b="1" dirty="0" smtClean="0"/>
              <a:t>latent components</a:t>
            </a:r>
            <a:r>
              <a:rPr lang="en-US" dirty="0" smtClean="0"/>
              <a:t> for p=1 (dynamic case)</a:t>
            </a:r>
            <a:r>
              <a:rPr lang="en-US" b="1" dirty="0" smtClean="0"/>
              <a:t>.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23022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17</a:t>
            </a:fld>
            <a:endParaRPr lang="fr-BE"/>
          </a:p>
        </p:txBody>
      </p:sp>
      <p:sp>
        <p:nvSpPr>
          <p:cNvPr id="5" name="Right Arrow 4"/>
          <p:cNvSpPr/>
          <p:nvPr/>
        </p:nvSpPr>
        <p:spPr>
          <a:xfrm>
            <a:off x="1331640" y="4581128"/>
            <a:ext cx="432048" cy="144016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2123728" y="4437112"/>
            <a:ext cx="583264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Among the 10 to 12 latent components identified: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the Visual network is identified in 14 out of 17 subjects in a single latent component,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 smtClean="0"/>
              <a:t>the DMN and EXN are identified in 12 out of 17 subjects, almost each time coupled to each other within a same latent component.</a:t>
            </a:r>
          </a:p>
          <a:p>
            <a:pPr marL="285750" indent="-285750" algn="just">
              <a:buFont typeface="Arial"/>
              <a:buChar char="•"/>
            </a:pPr>
            <a:endParaRPr lang="en-US" dirty="0" smtClean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1484784"/>
            <a:ext cx="7498558" cy="2767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661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Take-home messages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18</a:t>
            </a:fld>
            <a:endParaRPr lang="fr-BE"/>
          </a:p>
        </p:txBody>
      </p:sp>
      <p:sp>
        <p:nvSpPr>
          <p:cNvPr id="7" name="TextBox 6"/>
          <p:cNvSpPr txBox="1"/>
          <p:nvPr/>
        </p:nvSpPr>
        <p:spPr>
          <a:xfrm>
            <a:off x="230828" y="1956756"/>
            <a:ext cx="880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3000"/>
              </a:spcAft>
            </a:pPr>
            <a:r>
              <a:rPr lang="en-US" dirty="0" smtClean="0"/>
              <a:t>2.  </a:t>
            </a:r>
            <a:r>
              <a:rPr lang="en-US" b="1" dirty="0" smtClean="0"/>
              <a:t>Dynamical</a:t>
            </a:r>
            <a:r>
              <a:rPr lang="en-US" dirty="0" smtClean="0"/>
              <a:t> </a:t>
            </a:r>
            <a:r>
              <a:rPr lang="en-US" dirty="0"/>
              <a:t>models of connectivity </a:t>
            </a:r>
            <a:r>
              <a:rPr lang="en-US" b="1" dirty="0"/>
              <a:t>generalize</a:t>
            </a:r>
            <a:r>
              <a:rPr lang="en-US" dirty="0"/>
              <a:t> classical (static) measures of connectivity.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5478" y="2411596"/>
            <a:ext cx="8784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3000"/>
              </a:spcAft>
            </a:pPr>
            <a:r>
              <a:rPr lang="en-US" dirty="0"/>
              <a:t>3</a:t>
            </a:r>
            <a:r>
              <a:rPr lang="en-US" dirty="0" smtClean="0"/>
              <a:t>.  </a:t>
            </a:r>
            <a:r>
              <a:rPr lang="en-US" b="1" dirty="0" smtClean="0"/>
              <a:t>Latent components</a:t>
            </a:r>
            <a:r>
              <a:rPr lang="en-US" dirty="0" smtClean="0"/>
              <a:t> of graphical models capture a </a:t>
            </a:r>
            <a:r>
              <a:rPr lang="en-US" b="1" dirty="0" err="1" smtClean="0"/>
              <a:t>spatio</a:t>
            </a:r>
            <a:r>
              <a:rPr lang="en-US" b="1" dirty="0" smtClean="0"/>
              <a:t>-temporal</a:t>
            </a:r>
            <a:r>
              <a:rPr lang="en-US" dirty="0" smtClean="0"/>
              <a:t> subspace of variation.</a:t>
            </a:r>
            <a:endParaRPr lang="en-US" dirty="0"/>
          </a:p>
        </p:txBody>
      </p:sp>
      <p:grpSp>
        <p:nvGrpSpPr>
          <p:cNvPr id="21" name="Group 20"/>
          <p:cNvGrpSpPr/>
          <p:nvPr/>
        </p:nvGrpSpPr>
        <p:grpSpPr>
          <a:xfrm>
            <a:off x="179512" y="1268760"/>
            <a:ext cx="8856984" cy="920062"/>
            <a:chOff x="179512" y="1268760"/>
            <a:chExt cx="8856984" cy="920062"/>
          </a:xfrm>
        </p:grpSpPr>
        <p:sp>
          <p:nvSpPr>
            <p:cNvPr id="4" name="TextBox 3"/>
            <p:cNvSpPr txBox="1"/>
            <p:nvPr/>
          </p:nvSpPr>
          <p:spPr>
            <a:xfrm>
              <a:off x="179512" y="1268760"/>
              <a:ext cx="88569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 smtClean="0"/>
                <a:t> 1.  The </a:t>
              </a:r>
              <a:r>
                <a:rPr lang="en-US" b="1" dirty="0" smtClean="0"/>
                <a:t>temporal/ordering</a:t>
              </a:r>
              <a:r>
                <a:rPr lang="en-US" dirty="0" smtClean="0"/>
                <a:t> information is not taken into account in static measures of</a:t>
              </a:r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539552" y="1542491"/>
              <a:ext cx="23042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connectivity.</a:t>
              </a:r>
            </a:p>
            <a:p>
              <a:endParaRPr lang="en-US" dirty="0" smtClean="0"/>
            </a:p>
          </p:txBody>
        </p:sp>
      </p:grpSp>
      <p:pic>
        <p:nvPicPr>
          <p:cNvPr id="57" name="Picture 5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3089" y="2636912"/>
            <a:ext cx="3611119" cy="378755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913318"/>
            <a:ext cx="4169665" cy="317997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356" y="3299420"/>
            <a:ext cx="46609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871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fr-BE" dirty="0" smtClean="0"/>
              <a:t> </a:t>
            </a:r>
            <a:endParaRPr lang="fr-BE" dirty="0"/>
          </a:p>
        </p:txBody>
      </p:sp>
      <p:sp>
        <p:nvSpPr>
          <p:cNvPr id="4" name="TextBox 3"/>
          <p:cNvSpPr txBox="1"/>
          <p:nvPr/>
        </p:nvSpPr>
        <p:spPr>
          <a:xfrm>
            <a:off x="2167394" y="2996952"/>
            <a:ext cx="46085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Thank</a:t>
            </a:r>
            <a:r>
              <a:rPr lang="en-US" sz="2000" dirty="0" smtClean="0"/>
              <a:t> </a:t>
            </a:r>
            <a:r>
              <a:rPr lang="en-US" sz="2000" b="1" dirty="0" smtClean="0"/>
              <a:t>you</a:t>
            </a:r>
          </a:p>
        </p:txBody>
      </p:sp>
      <p:pic>
        <p:nvPicPr>
          <p:cNvPr id="5" name="Picture 4" descr="my_cov_final2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8224" y="4367871"/>
            <a:ext cx="2209056" cy="2123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9704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2843808" y="1953707"/>
            <a:ext cx="3240360" cy="2915453"/>
            <a:chOff x="3131841" y="1988840"/>
            <a:chExt cx="3240360" cy="2915453"/>
          </a:xfrm>
        </p:grpSpPr>
        <p:pic>
          <p:nvPicPr>
            <p:cNvPr id="58" name="Picture 57" descr="fMRI_TC_final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8339" y="2141053"/>
              <a:ext cx="3183862" cy="2728107"/>
            </a:xfrm>
            <a:prstGeom prst="rect">
              <a:avLst/>
            </a:prstGeom>
          </p:spPr>
        </p:pic>
        <p:sp>
          <p:nvSpPr>
            <p:cNvPr id="57" name="TextBox 56"/>
            <p:cNvSpPr txBox="1"/>
            <p:nvPr/>
          </p:nvSpPr>
          <p:spPr>
            <a:xfrm>
              <a:off x="3419873" y="1988840"/>
              <a:ext cx="295232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Functional data (e.g. fMRI, EEG)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3923929" y="4581128"/>
              <a:ext cx="194421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Time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 rot="16200000">
              <a:off x="2122858" y="3356121"/>
              <a:ext cx="2341131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Intensity in different ROIs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</a:t>
            </a:r>
            <a:r>
              <a:rPr lang="en-US" dirty="0"/>
              <a:t>f</a:t>
            </a:r>
            <a:r>
              <a:rPr lang="en-US" dirty="0" smtClean="0"/>
              <a:t>unctional information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</a:t>
            </a:fld>
            <a:endParaRPr lang="fr-BE" dirty="0"/>
          </a:p>
        </p:txBody>
      </p:sp>
      <p:pic>
        <p:nvPicPr>
          <p:cNvPr id="4" name="Picture 3" descr="Brain5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09" y="2636912"/>
            <a:ext cx="2561911" cy="2016224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 bwMode="auto">
          <a:xfrm>
            <a:off x="7740352" y="6669360"/>
            <a:ext cx="914400" cy="914400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25" name="Group 24"/>
          <p:cNvGrpSpPr/>
          <p:nvPr/>
        </p:nvGrpSpPr>
        <p:grpSpPr>
          <a:xfrm>
            <a:off x="1763688" y="2708921"/>
            <a:ext cx="1152128" cy="504055"/>
            <a:chOff x="1763688" y="2708921"/>
            <a:chExt cx="1296144" cy="504055"/>
          </a:xfrm>
        </p:grpSpPr>
        <p:sp>
          <p:nvSpPr>
            <p:cNvPr id="6" name="Oval 5"/>
            <p:cNvSpPr/>
            <p:nvPr/>
          </p:nvSpPr>
          <p:spPr>
            <a:xfrm>
              <a:off x="1763688" y="3140968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5" name="Straight Arrow Connector 14"/>
            <p:cNvCxnSpPr>
              <a:stCxn id="6" idx="7"/>
            </p:cNvCxnSpPr>
            <p:nvPr/>
          </p:nvCxnSpPr>
          <p:spPr bwMode="auto">
            <a:xfrm flipV="1">
              <a:off x="1825151" y="2708921"/>
              <a:ext cx="1234681" cy="442592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6" name="Group 25"/>
          <p:cNvGrpSpPr/>
          <p:nvPr/>
        </p:nvGrpSpPr>
        <p:grpSpPr>
          <a:xfrm>
            <a:off x="2051720" y="3212976"/>
            <a:ext cx="864096" cy="360040"/>
            <a:chOff x="2051720" y="3284984"/>
            <a:chExt cx="1008112" cy="288032"/>
          </a:xfrm>
        </p:grpSpPr>
        <p:sp>
          <p:nvSpPr>
            <p:cNvPr id="7" name="Oval 6"/>
            <p:cNvSpPr/>
            <p:nvPr/>
          </p:nvSpPr>
          <p:spPr>
            <a:xfrm>
              <a:off x="2051720" y="3501008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19" name="Straight Arrow Connector 18"/>
            <p:cNvCxnSpPr>
              <a:stCxn id="7" idx="6"/>
            </p:cNvCxnSpPr>
            <p:nvPr/>
          </p:nvCxnSpPr>
          <p:spPr bwMode="auto">
            <a:xfrm flipV="1">
              <a:off x="2123728" y="3284984"/>
              <a:ext cx="936104" cy="252028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grpSp>
        <p:nvGrpSpPr>
          <p:cNvPr id="27" name="Group 26"/>
          <p:cNvGrpSpPr/>
          <p:nvPr/>
        </p:nvGrpSpPr>
        <p:grpSpPr>
          <a:xfrm>
            <a:off x="1835696" y="4077072"/>
            <a:ext cx="1080120" cy="216024"/>
            <a:chOff x="1835696" y="4077072"/>
            <a:chExt cx="1224136" cy="288032"/>
          </a:xfrm>
        </p:grpSpPr>
        <p:sp>
          <p:nvSpPr>
            <p:cNvPr id="5" name="Oval 4"/>
            <p:cNvSpPr/>
            <p:nvPr/>
          </p:nvSpPr>
          <p:spPr>
            <a:xfrm>
              <a:off x="1835696" y="4077072"/>
              <a:ext cx="72008" cy="72008"/>
            </a:xfrm>
            <a:prstGeom prst="ellipse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FF0000"/>
                </a:solidFill>
              </a:endParaRPr>
            </a:p>
          </p:txBody>
        </p:sp>
        <p:cxnSp>
          <p:nvCxnSpPr>
            <p:cNvPr id="22" name="Straight Arrow Connector 21"/>
            <p:cNvCxnSpPr>
              <a:stCxn id="5" idx="6"/>
            </p:cNvCxnSpPr>
            <p:nvPr/>
          </p:nvCxnSpPr>
          <p:spPr bwMode="auto">
            <a:xfrm>
              <a:off x="1907704" y="4113076"/>
              <a:ext cx="1152128" cy="252028"/>
            </a:xfrm>
            <a:prstGeom prst="straightConnector1">
              <a:avLst/>
            </a:prstGeom>
            <a:noFill/>
            <a:ln w="9525" cap="flat" cmpd="sng" algn="ctr">
              <a:solidFill>
                <a:srgbClr val="385D8A"/>
              </a:solidFill>
              <a:prstDash val="solid"/>
              <a:round/>
              <a:headEnd type="none" w="med" len="med"/>
              <a:tailEnd type="triangle"/>
            </a:ln>
            <a:effectLst/>
          </p:spPr>
        </p:cxnSp>
      </p:grpSp>
      <p:sp>
        <p:nvSpPr>
          <p:cNvPr id="38" name="Double Brace 37"/>
          <p:cNvSpPr/>
          <p:nvPr/>
        </p:nvSpPr>
        <p:spPr bwMode="auto">
          <a:xfrm>
            <a:off x="7380312" y="6021288"/>
            <a:ext cx="1069848" cy="914400"/>
          </a:xfrm>
          <a:prstGeom prst="bracePair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Calibri" pitchFamily="34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3347864" y="2501314"/>
            <a:ext cx="3024336" cy="1215718"/>
            <a:chOff x="3419872" y="4667364"/>
            <a:chExt cx="3024336" cy="1215715"/>
          </a:xfrm>
        </p:grpSpPr>
        <p:sp>
          <p:nvSpPr>
            <p:cNvPr id="40" name="TextBox 39"/>
            <p:cNvSpPr txBox="1"/>
            <p:nvPr/>
          </p:nvSpPr>
          <p:spPr>
            <a:xfrm>
              <a:off x="3707904" y="4667364"/>
              <a:ext cx="2736304" cy="121571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Functional connectivity (FC)</a:t>
              </a:r>
            </a:p>
            <a:p>
              <a:pPr algn="ctr"/>
              <a:endParaRPr lang="en-US" sz="1500" b="1" u="sng" dirty="0" smtClean="0"/>
            </a:p>
            <a:p>
              <a:pPr algn="ctr"/>
              <a:endParaRPr lang="en-US" sz="1500" b="1" u="sng" dirty="0" smtClean="0"/>
            </a:p>
            <a:p>
              <a:pPr algn="just"/>
              <a:r>
                <a:rPr lang="en-US" sz="1400" dirty="0" smtClean="0"/>
                <a:t>“</a:t>
              </a:r>
              <a:r>
                <a:rPr lang="en-US" sz="1400" i="1" dirty="0" smtClean="0"/>
                <a:t>Statistical dependence between two time series</a:t>
              </a:r>
              <a:r>
                <a:rPr lang="en-US" sz="1400" dirty="0" smtClean="0"/>
                <a:t>” (</a:t>
              </a:r>
              <a:r>
                <a:rPr lang="en-US" sz="1400" dirty="0" err="1" smtClean="0"/>
                <a:t>Friston</a:t>
              </a:r>
              <a:r>
                <a:rPr lang="en-US" sz="1400" dirty="0" smtClean="0"/>
                <a:t>, 2011).</a:t>
              </a:r>
            </a:p>
          </p:txBody>
        </p:sp>
        <p:sp>
          <p:nvSpPr>
            <p:cNvPr id="39" name="Right Arrow 38"/>
            <p:cNvSpPr/>
            <p:nvPr/>
          </p:nvSpPr>
          <p:spPr>
            <a:xfrm>
              <a:off x="3419872" y="5577632"/>
              <a:ext cx="144016" cy="72008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228184" y="2385755"/>
            <a:ext cx="3384376" cy="2699429"/>
            <a:chOff x="6084168" y="2420888"/>
            <a:chExt cx="3384376" cy="2699429"/>
          </a:xfrm>
        </p:grpSpPr>
        <p:sp>
          <p:nvSpPr>
            <p:cNvPr id="46" name="Right Arrow 45"/>
            <p:cNvSpPr/>
            <p:nvPr/>
          </p:nvSpPr>
          <p:spPr>
            <a:xfrm>
              <a:off x="6300192" y="3454997"/>
              <a:ext cx="144016" cy="72008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084168" y="2420888"/>
              <a:ext cx="3384376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b="1" u="sng" dirty="0" smtClean="0"/>
                <a:t>FC matrix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7056784" y="4797152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  <p:sp>
          <p:nvSpPr>
            <p:cNvPr id="52" name="TextBox 51"/>
            <p:cNvSpPr txBox="1"/>
            <p:nvPr/>
          </p:nvSpPr>
          <p:spPr>
            <a:xfrm rot="16200000">
              <a:off x="5867963" y="3681717"/>
              <a:ext cx="1619672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ROIs</a:t>
              </a:r>
            </a:p>
          </p:txBody>
        </p:sp>
        <p:pic>
          <p:nvPicPr>
            <p:cNvPr id="54" name="Picture 53" descr="FC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6256" y="2924944"/>
              <a:ext cx="1872208" cy="1872208"/>
            </a:xfrm>
            <a:prstGeom prst="rect">
              <a:avLst/>
            </a:prstGeom>
          </p:spPr>
        </p:pic>
      </p:grpSp>
      <p:sp>
        <p:nvSpPr>
          <p:cNvPr id="8" name="TextBox 7"/>
          <p:cNvSpPr txBox="1"/>
          <p:nvPr/>
        </p:nvSpPr>
        <p:spPr>
          <a:xfrm>
            <a:off x="3635896" y="4005064"/>
            <a:ext cx="273630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1400" dirty="0"/>
              <a:t>Classically measured by the </a:t>
            </a:r>
            <a:r>
              <a:rPr lang="en-US" sz="1400" b="1" dirty="0" smtClean="0"/>
              <a:t>correlation</a:t>
            </a:r>
            <a:r>
              <a:rPr lang="en-US" sz="1400" dirty="0" smtClean="0"/>
              <a:t> </a:t>
            </a:r>
            <a:r>
              <a:rPr lang="en-US" sz="1400" dirty="0"/>
              <a:t>between time series. </a:t>
            </a:r>
          </a:p>
          <a:p>
            <a:pPr algn="just"/>
            <a:endParaRPr lang="en-US" sz="1400" dirty="0" smtClean="0"/>
          </a:p>
        </p:txBody>
      </p:sp>
    </p:spTree>
    <p:extLst>
      <p:ext uri="{BB962C8B-B14F-4D97-AF65-F5344CB8AC3E}">
        <p14:creationId xmlns:p14="http://schemas.microsoft.com/office/powerpoint/2010/main" val="3229101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4858E-7 9.35618E-7 L -0.31117 0.00787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5558" y="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Opt_pro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4744" y="-2098336"/>
            <a:ext cx="15567891" cy="220305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Corresponding optimization problem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20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755576" y="3212976"/>
            <a:ext cx="79208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 smtClean="0"/>
              <a:t>where: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39552" y="1124744"/>
            <a:ext cx="77048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The corresponding optimization is a regularized covariance selection problem </a:t>
            </a:r>
            <a:r>
              <a:rPr lang="en-US" i="1" dirty="0" smtClean="0"/>
              <a:t>(</a:t>
            </a:r>
            <a:r>
              <a:rPr lang="en-US" dirty="0" err="1" smtClean="0"/>
              <a:t>Zorzi</a:t>
            </a:r>
            <a:r>
              <a:rPr lang="en-US" dirty="0" smtClean="0"/>
              <a:t> and </a:t>
            </a:r>
            <a:r>
              <a:rPr lang="en-US" dirty="0" err="1" smtClean="0"/>
              <a:t>Sepulchre</a:t>
            </a:r>
            <a:r>
              <a:rPr lang="en-US" i="1" dirty="0" smtClean="0"/>
              <a:t>, 2015)</a:t>
            </a:r>
            <a:r>
              <a:rPr lang="en-US" dirty="0" smtClean="0"/>
              <a:t>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96136" y="1988840"/>
            <a:ext cx="25922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1115616" y="3573016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i="1" dirty="0"/>
              <a:t>m </a:t>
            </a:r>
            <a:r>
              <a:rPr lang="en-US" dirty="0"/>
              <a:t>is the number of (manifest) variables</a:t>
            </a:r>
            <a:r>
              <a:rPr lang="en-US" dirty="0" smtClean="0"/>
              <a:t>,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148064" y="3573016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i="1" dirty="0" smtClean="0"/>
              <a:t>p </a:t>
            </a:r>
            <a:r>
              <a:rPr lang="en-US" b="1" dirty="0"/>
              <a:t>is the number of lags considered,</a:t>
            </a:r>
            <a:r>
              <a:rPr lang="en-US" i="1" dirty="0"/>
              <a:t> 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115616" y="3861048"/>
            <a:ext cx="6408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en-US" i="1" dirty="0" smtClean="0"/>
              <a:t>C </a:t>
            </a:r>
            <a:r>
              <a:rPr lang="en-US" dirty="0"/>
              <a:t>is a matrix containing the sample covariance lags      ,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115616" y="4149080"/>
            <a:ext cx="7488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/>
              <a:buChar char="•"/>
            </a:pPr>
            <a:r>
              <a:rPr lang="nl-BE" dirty="0"/>
              <a:t>the weighting parameters</a:t>
            </a:r>
            <a:r>
              <a:rPr lang="nl-BE" i="1" dirty="0"/>
              <a:t> </a:t>
            </a:r>
            <a:r>
              <a:rPr lang="el-GR" i="1" dirty="0">
                <a:solidFill>
                  <a:srgbClr val="0000FF"/>
                </a:solidFill>
              </a:rPr>
              <a:t>γ</a:t>
            </a:r>
            <a:r>
              <a:rPr lang="en-US" i="1" dirty="0"/>
              <a:t>&gt;0 and </a:t>
            </a:r>
            <a:r>
              <a:rPr lang="en-US" i="1" dirty="0" err="1">
                <a:solidFill>
                  <a:srgbClr val="FF0000"/>
                </a:solidFill>
              </a:rPr>
              <a:t>λ</a:t>
            </a:r>
            <a:r>
              <a:rPr lang="en-US" i="1" dirty="0"/>
              <a:t>&gt;0 </a:t>
            </a:r>
            <a:r>
              <a:rPr lang="en-US" b="1" dirty="0"/>
              <a:t>enforce sparse S and low-rank L.</a:t>
            </a:r>
            <a:r>
              <a:rPr lang="en-US" b="1" i="1" dirty="0"/>
              <a:t>  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3242" y="3894572"/>
            <a:ext cx="288032" cy="28100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27584" y="4581128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Solved </a:t>
            </a:r>
            <a:r>
              <a:rPr lang="en-US" dirty="0" smtClean="0"/>
              <a:t>using </a:t>
            </a:r>
            <a:r>
              <a:rPr lang="en-US" dirty="0"/>
              <a:t>the Alternating Direction Method of Multipliers (ADMM - </a:t>
            </a:r>
            <a:r>
              <a:rPr lang="en-US" i="1" dirty="0"/>
              <a:t>Boyd et al., 2011</a:t>
            </a:r>
            <a:r>
              <a:rPr lang="en-US" dirty="0"/>
              <a:t>) in order to </a:t>
            </a:r>
            <a:r>
              <a:rPr lang="en-US" dirty="0" smtClean="0"/>
              <a:t>decouple the </a:t>
            </a:r>
            <a:r>
              <a:rPr lang="en-US" dirty="0" smtClean="0">
                <a:solidFill>
                  <a:srgbClr val="0000FF"/>
                </a:solidFill>
              </a:rPr>
              <a:t>sparse </a:t>
            </a:r>
            <a:r>
              <a:rPr lang="en-US" dirty="0" smtClean="0"/>
              <a:t>and </a:t>
            </a:r>
            <a:r>
              <a:rPr lang="en-US" dirty="0">
                <a:solidFill>
                  <a:srgbClr val="FF0000"/>
                </a:solidFill>
              </a:rPr>
              <a:t>low-</a:t>
            </a:r>
            <a:r>
              <a:rPr lang="en-US" dirty="0" smtClean="0">
                <a:solidFill>
                  <a:srgbClr val="FF0000"/>
                </a:solidFill>
              </a:rPr>
              <a:t>rank</a:t>
            </a:r>
            <a:r>
              <a:rPr lang="en-US" dirty="0" smtClean="0"/>
              <a:t> constraints: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67744" y="5686516"/>
            <a:ext cx="65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3" indent="-285750">
              <a:buFont typeface="Arial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rgbClr val="FF0000"/>
                </a:solidFill>
              </a:rPr>
              <a:t>low-rank</a:t>
            </a:r>
            <a:r>
              <a:rPr lang="en-US" dirty="0"/>
              <a:t> constraints is detailed in </a:t>
            </a:r>
            <a:r>
              <a:rPr lang="en-US" i="1" dirty="0" err="1"/>
              <a:t>Liégeois</a:t>
            </a:r>
            <a:r>
              <a:rPr lang="en-US" i="1" dirty="0"/>
              <a:t> et al., </a:t>
            </a:r>
            <a:r>
              <a:rPr lang="en-US" i="1" dirty="0" smtClean="0"/>
              <a:t>CDC 2015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2267744" y="5133013"/>
            <a:ext cx="64087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3" indent="-285750" algn="just">
              <a:buFont typeface="Arial"/>
              <a:buChar char="•"/>
            </a:pPr>
            <a:r>
              <a:rPr lang="en-US" dirty="0"/>
              <a:t>the </a:t>
            </a:r>
            <a:r>
              <a:rPr lang="en-US" dirty="0">
                <a:solidFill>
                  <a:srgbClr val="0000FF"/>
                </a:solidFill>
              </a:rPr>
              <a:t>sparse</a:t>
            </a:r>
            <a:r>
              <a:rPr lang="en-US" dirty="0"/>
              <a:t> constraint reduces to a separate problem solved in </a:t>
            </a:r>
            <a:r>
              <a:rPr lang="en-US" i="1" dirty="0" err="1"/>
              <a:t>Songsiri</a:t>
            </a:r>
            <a:r>
              <a:rPr lang="en-US" i="1" dirty="0"/>
              <a:t> and </a:t>
            </a:r>
            <a:r>
              <a:rPr lang="en-US" i="1" dirty="0" err="1"/>
              <a:t>Vandenberghe</a:t>
            </a:r>
            <a:r>
              <a:rPr lang="en-US" i="1" dirty="0"/>
              <a:t>, </a:t>
            </a:r>
            <a:r>
              <a:rPr lang="en-US" i="1" dirty="0" smtClean="0"/>
              <a:t>2010</a:t>
            </a:r>
            <a:endParaRPr lang="en-US" i="1" dirty="0"/>
          </a:p>
        </p:txBody>
      </p:sp>
      <p:sp>
        <p:nvSpPr>
          <p:cNvPr id="18" name="TextBox 17"/>
          <p:cNvSpPr txBox="1"/>
          <p:nvPr/>
        </p:nvSpPr>
        <p:spPr>
          <a:xfrm>
            <a:off x="827584" y="6106070"/>
            <a:ext cx="7272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en-US" dirty="0" smtClean="0"/>
              <a:t>implementation of </a:t>
            </a:r>
            <a:r>
              <a:rPr lang="en-US" dirty="0"/>
              <a:t>the algorithm is available from the webpage </a:t>
            </a:r>
            <a:r>
              <a:rPr lang="en-US" dirty="0">
                <a:solidFill>
                  <a:srgbClr val="3366FF"/>
                </a:solidFill>
              </a:rPr>
              <a:t>http://</a:t>
            </a:r>
            <a:r>
              <a:rPr lang="en-US" dirty="0" err="1">
                <a:solidFill>
                  <a:srgbClr val="3366FF"/>
                </a:solidFill>
              </a:rPr>
              <a:t>www.montefiore.ulg.ac.be</a:t>
            </a:r>
            <a:r>
              <a:rPr lang="en-US" dirty="0">
                <a:solidFill>
                  <a:srgbClr val="3366FF"/>
                </a:solidFill>
              </a:rPr>
              <a:t>/~</a:t>
            </a:r>
            <a:r>
              <a:rPr lang="en-US" dirty="0" err="1">
                <a:solidFill>
                  <a:srgbClr val="3366FF"/>
                </a:solidFill>
              </a:rPr>
              <a:t>rliegeois</a:t>
            </a:r>
            <a:r>
              <a:rPr lang="en-US" dirty="0">
                <a:solidFill>
                  <a:srgbClr val="3366FF"/>
                </a:solidFill>
              </a:rPr>
              <a:t>/</a:t>
            </a:r>
            <a:r>
              <a:rPr lang="en-US" dirty="0"/>
              <a:t>. 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443878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3" grpId="0"/>
      <p:bldP spid="14" grpId="0"/>
      <p:bldP spid="4" grpId="0"/>
      <p:bldP spid="7" grpId="0"/>
      <p:bldP spid="16" grpId="0"/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pt_prob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24744" y="-1895674"/>
            <a:ext cx="15567891" cy="220305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our algorithm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21</a:t>
            </a:fld>
            <a:endParaRPr lang="fr-BE"/>
          </a:p>
        </p:txBody>
      </p:sp>
      <p:sp>
        <p:nvSpPr>
          <p:cNvPr id="6" name="TextBox 5"/>
          <p:cNvSpPr txBox="1"/>
          <p:nvPr/>
        </p:nvSpPr>
        <p:spPr>
          <a:xfrm>
            <a:off x="323528" y="1268760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Problem to be solved: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3528" y="3789040"/>
            <a:ext cx="8208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Problem 1</a:t>
            </a:r>
            <a:r>
              <a:rPr lang="en-US" dirty="0" smtClean="0"/>
              <a:t>: </a:t>
            </a:r>
            <a:r>
              <a:rPr lang="en-US" i="1" dirty="0" smtClean="0"/>
              <a:t>h</a:t>
            </a:r>
            <a:r>
              <a:rPr lang="en-US" dirty="0" smtClean="0"/>
              <a:t> is convex but non-smooth. </a:t>
            </a:r>
          </a:p>
          <a:p>
            <a:pPr algn="just"/>
            <a:r>
              <a:rPr lang="en-US" b="1" dirty="0" smtClean="0"/>
              <a:t>(Partial) Solution</a:t>
            </a:r>
            <a:r>
              <a:rPr lang="en-US" dirty="0" smtClean="0"/>
              <a:t>: when there is only the </a:t>
            </a:r>
            <a:r>
              <a:rPr lang="en-US" dirty="0" err="1" smtClean="0">
                <a:solidFill>
                  <a:srgbClr val="0000FF"/>
                </a:solidFill>
              </a:rPr>
              <a:t>sparsity</a:t>
            </a:r>
            <a:r>
              <a:rPr lang="en-US" dirty="0" smtClean="0"/>
              <a:t> </a:t>
            </a:r>
            <a:r>
              <a:rPr lang="en-US" dirty="0" err="1" smtClean="0"/>
              <a:t>contraint</a:t>
            </a:r>
            <a:r>
              <a:rPr lang="en-US" dirty="0" smtClean="0"/>
              <a:t>, solve on the corresponding </a:t>
            </a:r>
            <a:r>
              <a:rPr lang="en-US" b="1" dirty="0" smtClean="0"/>
              <a:t>dual</a:t>
            </a:r>
            <a:r>
              <a:rPr lang="en-US" dirty="0" smtClean="0"/>
              <a:t> problem </a:t>
            </a:r>
            <a:r>
              <a:rPr lang="en-US" i="1" dirty="0" smtClean="0"/>
              <a:t>(</a:t>
            </a:r>
            <a:r>
              <a:rPr lang="en-US" i="1" dirty="0" err="1" smtClean="0"/>
              <a:t>Songsiri</a:t>
            </a:r>
            <a:r>
              <a:rPr lang="en-US" i="1" dirty="0" smtClean="0"/>
              <a:t> and </a:t>
            </a:r>
            <a:r>
              <a:rPr lang="en-US" i="1" dirty="0" err="1" smtClean="0"/>
              <a:t>Vandenberghe</a:t>
            </a:r>
            <a:r>
              <a:rPr lang="en-US" i="1" dirty="0" smtClean="0"/>
              <a:t>, 2010)</a:t>
            </a:r>
            <a:r>
              <a:rPr lang="en-US" dirty="0" smtClean="0"/>
              <a:t>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3528" y="4953942"/>
            <a:ext cx="820891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Problem 2</a:t>
            </a:r>
            <a:r>
              <a:rPr lang="en-US" dirty="0" smtClean="0"/>
              <a:t>: how to include the </a:t>
            </a:r>
            <a:r>
              <a:rPr lang="en-US" dirty="0" smtClean="0">
                <a:solidFill>
                  <a:srgbClr val="FF0000"/>
                </a:solidFill>
              </a:rPr>
              <a:t>low-rank </a:t>
            </a:r>
            <a:r>
              <a:rPr lang="en-US" dirty="0" smtClean="0"/>
              <a:t>constraint ?</a:t>
            </a:r>
          </a:p>
          <a:p>
            <a:pPr algn="just"/>
            <a:r>
              <a:rPr lang="en-US" b="1" dirty="0" smtClean="0"/>
              <a:t>Solution</a:t>
            </a:r>
            <a:r>
              <a:rPr lang="en-US" dirty="0" smtClean="0"/>
              <a:t>: use the Alternating </a:t>
            </a:r>
            <a:r>
              <a:rPr lang="en-US" dirty="0"/>
              <a:t>D</a:t>
            </a:r>
            <a:r>
              <a:rPr lang="en-US" dirty="0" smtClean="0"/>
              <a:t>irection Method of Multipliers (ADMM - </a:t>
            </a:r>
            <a:r>
              <a:rPr lang="en-US" i="1" dirty="0" smtClean="0"/>
              <a:t>Boyd et al., 2011</a:t>
            </a:r>
            <a:r>
              <a:rPr lang="en-US" dirty="0" smtClean="0"/>
              <a:t>) in order to decouple </a:t>
            </a:r>
            <a:r>
              <a:rPr lang="en-US" dirty="0" smtClean="0">
                <a:solidFill>
                  <a:srgbClr val="0000FF"/>
                </a:solidFill>
              </a:rPr>
              <a:t>sparse</a:t>
            </a:r>
            <a:r>
              <a:rPr lang="en-US" dirty="0" smtClean="0"/>
              <a:t> and </a:t>
            </a:r>
            <a:r>
              <a:rPr lang="en-US" dirty="0" smtClean="0">
                <a:solidFill>
                  <a:srgbClr val="FF0000"/>
                </a:solidFill>
              </a:rPr>
              <a:t>low-rank</a:t>
            </a:r>
            <a:r>
              <a:rPr lang="en-US" dirty="0" smtClean="0"/>
              <a:t> constraints (</a:t>
            </a:r>
            <a:r>
              <a:rPr lang="en-US" i="1" dirty="0" err="1" smtClean="0"/>
              <a:t>Liégeois</a:t>
            </a:r>
            <a:r>
              <a:rPr lang="en-US" i="1" dirty="0" smtClean="0"/>
              <a:t> et al., 2015</a:t>
            </a:r>
            <a:r>
              <a:rPr lang="en-US" dirty="0" smtClean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1665620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lgo_ADMM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32656" y="-654824"/>
            <a:ext cx="13469815" cy="190614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 of our algorithm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22</a:t>
            </a:fld>
            <a:endParaRPr lang="fr-BE"/>
          </a:p>
        </p:txBody>
      </p:sp>
      <p:sp>
        <p:nvSpPr>
          <p:cNvPr id="5" name="TextBox 4"/>
          <p:cNvSpPr txBox="1"/>
          <p:nvPr/>
        </p:nvSpPr>
        <p:spPr>
          <a:xfrm>
            <a:off x="755576" y="1196752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/>
              <a:t>ADMM for sparse plus low-rank inverse power spectral density estimation</a:t>
            </a:r>
            <a:r>
              <a:rPr lang="en-US" b="1" dirty="0" smtClean="0"/>
              <a:t>.</a:t>
            </a:r>
            <a:r>
              <a:rPr lang="en-US" dirty="0" smtClean="0"/>
              <a:t> </a:t>
            </a:r>
            <a:r>
              <a:rPr lang="en-US" dirty="0"/>
              <a:t>Initialize </a:t>
            </a:r>
            <a:r>
              <a:rPr lang="en-US" i="1" dirty="0" smtClean="0"/>
              <a:t>Z</a:t>
            </a:r>
            <a:r>
              <a:rPr lang="en-US" i="1" baseline="30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Y</a:t>
            </a:r>
            <a:r>
              <a:rPr lang="en-US" i="1" baseline="30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M</a:t>
            </a:r>
            <a:r>
              <a:rPr lang="en-US" i="1" baseline="30000" dirty="0" smtClean="0"/>
              <a:t>0</a:t>
            </a:r>
            <a:r>
              <a:rPr lang="en-US" dirty="0" smtClean="0"/>
              <a:t>; </a:t>
            </a:r>
            <a:r>
              <a:rPr lang="en-US" dirty="0"/>
              <a:t>set </a:t>
            </a:r>
            <a:r>
              <a:rPr lang="en-US" i="1" dirty="0" err="1" smtClean="0"/>
              <a:t>ρ</a:t>
            </a:r>
            <a:r>
              <a:rPr lang="en-US" dirty="0" smtClean="0"/>
              <a:t> &gt; 0; </a:t>
            </a:r>
            <a:r>
              <a:rPr lang="en-US" dirty="0"/>
              <a:t>and successively update variables as follows:</a:t>
            </a: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755576" y="3573016"/>
            <a:ext cx="7776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dirty="0" smtClean="0"/>
              <a:t>where: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55576" y="5877272"/>
            <a:ext cx="72728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</a:t>
            </a:r>
            <a:r>
              <a:rPr lang="en-US" dirty="0" err="1"/>
              <a:t>Matlab</a:t>
            </a:r>
            <a:r>
              <a:rPr lang="en-US" dirty="0"/>
              <a:t> </a:t>
            </a:r>
            <a:r>
              <a:rPr lang="en-US" dirty="0" smtClean="0"/>
              <a:t>implementation of </a:t>
            </a:r>
            <a:r>
              <a:rPr lang="en-US" dirty="0"/>
              <a:t>the algorithm is available from the webpage </a:t>
            </a:r>
            <a:r>
              <a:rPr lang="en-US" dirty="0">
                <a:solidFill>
                  <a:srgbClr val="3366FF"/>
                </a:solidFill>
              </a:rPr>
              <a:t>http://</a:t>
            </a:r>
            <a:r>
              <a:rPr lang="en-US" dirty="0" err="1">
                <a:solidFill>
                  <a:srgbClr val="3366FF"/>
                </a:solidFill>
              </a:rPr>
              <a:t>www.montefiore.ulg.ac.be</a:t>
            </a:r>
            <a:r>
              <a:rPr lang="en-US" dirty="0">
                <a:solidFill>
                  <a:srgbClr val="3366FF"/>
                </a:solidFill>
              </a:rPr>
              <a:t>/~</a:t>
            </a:r>
            <a:r>
              <a:rPr lang="en-US" dirty="0" err="1">
                <a:solidFill>
                  <a:srgbClr val="3366FF"/>
                </a:solidFill>
              </a:rPr>
              <a:t>rliegeois</a:t>
            </a:r>
            <a:r>
              <a:rPr lang="en-US" dirty="0">
                <a:solidFill>
                  <a:srgbClr val="3366FF"/>
                </a:solidFill>
              </a:rPr>
              <a:t>/</a:t>
            </a:r>
            <a:r>
              <a:rPr lang="en-US" dirty="0"/>
              <a:t>. </a:t>
            </a:r>
          </a:p>
          <a:p>
            <a:endParaRPr lang="en-US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1115616" y="3933056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i="1" dirty="0"/>
              <a:t>Y</a:t>
            </a:r>
            <a:r>
              <a:rPr lang="en-US" dirty="0"/>
              <a:t> and </a:t>
            </a:r>
            <a:r>
              <a:rPr lang="en-US" i="1" dirty="0"/>
              <a:t>Z</a:t>
            </a:r>
            <a:r>
              <a:rPr lang="en-US" dirty="0"/>
              <a:t> are the dual variables</a:t>
            </a:r>
            <a:r>
              <a:rPr lang="en-US" dirty="0" smtClean="0"/>
              <a:t>,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115616" y="4226738"/>
            <a:ext cx="4536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/>
              <a:t>M </a:t>
            </a:r>
            <a:r>
              <a:rPr lang="en-US" dirty="0"/>
              <a:t>is the decoupling variable,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115616" y="4525803"/>
            <a:ext cx="7632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/>
              <a:t>C</a:t>
            </a:r>
            <a:r>
              <a:rPr lang="en-US" i="1" baseline="-25000" dirty="0"/>
              <a:t>1</a:t>
            </a:r>
            <a:r>
              <a:rPr lang="en-US" baseline="-25000" dirty="0"/>
              <a:t> </a:t>
            </a:r>
            <a:r>
              <a:rPr lang="en-US" dirty="0"/>
              <a:t>is a set corresponding to the </a:t>
            </a:r>
            <a:r>
              <a:rPr lang="en-US" dirty="0" err="1"/>
              <a:t>sparsity</a:t>
            </a:r>
            <a:r>
              <a:rPr lang="en-US" dirty="0"/>
              <a:t> constraint defined in </a:t>
            </a:r>
            <a:r>
              <a:rPr lang="en-US" i="1" dirty="0" err="1"/>
              <a:t>Songsiri</a:t>
            </a:r>
            <a:r>
              <a:rPr lang="en-US" i="1" dirty="0"/>
              <a:t> and </a:t>
            </a:r>
            <a:r>
              <a:rPr lang="en-US" i="1" dirty="0" err="1"/>
              <a:t>Vandenberghe</a:t>
            </a:r>
            <a:r>
              <a:rPr lang="en-US" i="1" dirty="0"/>
              <a:t> (2010)</a:t>
            </a:r>
            <a:r>
              <a:rPr lang="en-US" dirty="0"/>
              <a:t>,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115616" y="5075892"/>
            <a:ext cx="78488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/>
              <a:t>C</a:t>
            </a:r>
            <a:r>
              <a:rPr lang="en-US" i="1" baseline="-25000" dirty="0"/>
              <a:t>2</a:t>
            </a:r>
            <a:r>
              <a:rPr lang="en-US" dirty="0"/>
              <a:t> is a set corresponding to the low-rank constraint </a:t>
            </a:r>
            <a:r>
              <a:rPr lang="en-US" i="1" dirty="0"/>
              <a:t>(</a:t>
            </a:r>
            <a:r>
              <a:rPr lang="en-US" i="1" dirty="0" err="1"/>
              <a:t>Liégeois</a:t>
            </a:r>
            <a:r>
              <a:rPr lang="en-US" i="1" dirty="0"/>
              <a:t> et al., </a:t>
            </a:r>
            <a:r>
              <a:rPr lang="en-US" i="1" dirty="0" smtClean="0"/>
              <a:t>CDC 2015)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1761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  <p:bldP spid="11" grpId="0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Convergence of ADMM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23</a:t>
            </a:fld>
            <a:endParaRPr lang="fr-BE"/>
          </a:p>
        </p:txBody>
      </p:sp>
      <p:pic>
        <p:nvPicPr>
          <p:cNvPr id="4" name="Picture 3" descr="5_convergence_prop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1772816"/>
            <a:ext cx="7023556" cy="3593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658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smtClean="0"/>
              <a:t>Application of S+L identification on synthetic data</a:t>
            </a:r>
            <a:endParaRPr lang="en-US" sz="30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24</a:t>
            </a:fld>
            <a:endParaRPr lang="fr-BE"/>
          </a:p>
        </p:txBody>
      </p:sp>
      <p:pic>
        <p:nvPicPr>
          <p:cNvPr id="4" name="Picture 3" descr="5_fig_final-eps-converted-to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520" y="1340768"/>
            <a:ext cx="85852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972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Interaction graphs in neuroimaging data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25</a:t>
            </a:fld>
            <a:endParaRPr lang="fr-BE"/>
          </a:p>
        </p:txBody>
      </p:sp>
      <p:pic>
        <p:nvPicPr>
          <p:cNvPr id="5" name="Picture 4" descr="5_Graph_dyn_bes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4048" y="1163801"/>
            <a:ext cx="4176464" cy="5910223"/>
          </a:xfrm>
          <a:prstGeom prst="rect">
            <a:avLst/>
          </a:prstGeom>
        </p:spPr>
      </p:pic>
      <p:pic>
        <p:nvPicPr>
          <p:cNvPr id="6" name="Picture 5" descr="5_Fig_dyn_complete-eps-converted-to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20" y="1407390"/>
            <a:ext cx="9144000" cy="468590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004048" y="1340768"/>
            <a:ext cx="36004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smtClean="0"/>
              <a:t>B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012160" y="1340768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Frontal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27984" y="5229200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Occipital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596336" y="5261138"/>
            <a:ext cx="201622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Temporal</a:t>
            </a:r>
          </a:p>
        </p:txBody>
      </p:sp>
    </p:spTree>
    <p:extLst>
      <p:ext uri="{BB962C8B-B14F-4D97-AF65-F5344CB8AC3E}">
        <p14:creationId xmlns:p14="http://schemas.microsoft.com/office/powerpoint/2010/main" val="3952752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Generative model: Hopfield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26</a:t>
            </a:fld>
            <a:endParaRPr lang="fr-BE"/>
          </a:p>
        </p:txBody>
      </p:sp>
      <p:pic>
        <p:nvPicPr>
          <p:cNvPr id="7" name="Picture 6" descr="6_Generative_model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88871"/>
            <a:ext cx="9144000" cy="427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429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27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251520" y="1268760"/>
            <a:ext cx="82089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Synthetic dataset composed of time courses in 7 nodes organized in two </a:t>
            </a:r>
            <a:r>
              <a:rPr lang="en-US" b="1" dirty="0" smtClean="0"/>
              <a:t>uncoupled</a:t>
            </a:r>
            <a:r>
              <a:rPr lang="en-US" dirty="0" smtClean="0"/>
              <a:t> clusters, sampled at three different rates: original, </a:t>
            </a:r>
            <a:r>
              <a:rPr lang="en-US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T</a:t>
            </a:r>
            <a:r>
              <a:rPr lang="en-US" baseline="-25000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1</a:t>
            </a:r>
            <a:r>
              <a:rPr lang="en-US" dirty="0" smtClean="0"/>
              <a:t>, and </a:t>
            </a:r>
            <a:r>
              <a:rPr lang="en-US" dirty="0" smtClean="0">
                <a:solidFill>
                  <a:srgbClr val="FF0000"/>
                </a:solidFill>
              </a:rPr>
              <a:t>T</a:t>
            </a:r>
            <a:r>
              <a:rPr lang="en-US" baseline="-25000" dirty="0" smtClean="0">
                <a:solidFill>
                  <a:srgbClr val="FF0000"/>
                </a:solidFill>
              </a:rPr>
              <a:t>2</a:t>
            </a:r>
            <a:r>
              <a:rPr lang="en-US" dirty="0" smtClean="0"/>
              <a:t> :</a:t>
            </a:r>
          </a:p>
        </p:txBody>
      </p:sp>
      <p:sp>
        <p:nvSpPr>
          <p:cNvPr id="7" name="Right Arrow 6"/>
          <p:cNvSpPr/>
          <p:nvPr/>
        </p:nvSpPr>
        <p:spPr>
          <a:xfrm>
            <a:off x="611560" y="5404576"/>
            <a:ext cx="504056" cy="216024"/>
          </a:xfrm>
          <a:prstGeom prst="rightArrow">
            <a:avLst/>
          </a:prstGeom>
          <a:solidFill>
            <a:srgbClr val="B9CDE5"/>
          </a:solidFill>
          <a:ln>
            <a:solidFill>
              <a:srgbClr val="385D8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403648" y="5301208"/>
            <a:ext cx="70567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 smtClean="0"/>
              <a:t>For each of the three datasets, and for </a:t>
            </a:r>
            <a:r>
              <a:rPr lang="en-US" i="1" dirty="0" smtClean="0"/>
              <a:t>p</a:t>
            </a:r>
            <a:r>
              <a:rPr lang="en-US" dirty="0" smtClean="0"/>
              <a:t>=0 (static case) and </a:t>
            </a:r>
            <a:r>
              <a:rPr lang="en-US" i="1" dirty="0" smtClean="0"/>
              <a:t>p</a:t>
            </a:r>
            <a:r>
              <a:rPr lang="en-US" dirty="0" smtClean="0"/>
              <a:t>=1 (dynamic case), we identify the optimal S+L model and corresponding </a:t>
            </a:r>
            <a:r>
              <a:rPr lang="en-US" b="1" dirty="0" smtClean="0"/>
              <a:t>latent components.</a:t>
            </a:r>
            <a:r>
              <a:rPr lang="en-US" dirty="0" smtClean="0"/>
              <a:t> </a:t>
            </a:r>
          </a:p>
        </p:txBody>
      </p:sp>
      <p:pic>
        <p:nvPicPr>
          <p:cNvPr id="5" name="Picture 4" descr="uncouple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0188" y="2130276"/>
            <a:ext cx="4864100" cy="288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70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 on dataset n°2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28</a:t>
            </a:fld>
            <a:endParaRPr lang="fr-BE"/>
          </a:p>
        </p:txBody>
      </p:sp>
      <p:pic>
        <p:nvPicPr>
          <p:cNvPr id="4" name="Picture 3" descr="table_diff_freq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504" y="1052735"/>
            <a:ext cx="5616625" cy="591800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508104" y="2920876"/>
            <a:ext cx="345638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/>
              <a:buChar char="•"/>
            </a:pPr>
            <a:r>
              <a:rPr lang="en-US" dirty="0"/>
              <a:t>In the static case, we identify two latent components, similar for each dataset.</a:t>
            </a:r>
          </a:p>
          <a:p>
            <a:pPr marL="285750" indent="-285750" algn="just">
              <a:buFont typeface="Arial"/>
              <a:buChar char="•"/>
            </a:pPr>
            <a:r>
              <a:rPr lang="en-US" dirty="0"/>
              <a:t>In the dynamic case, </a:t>
            </a:r>
            <a:r>
              <a:rPr lang="en-US" dirty="0" smtClean="0"/>
              <a:t>two latent components are identified because the spectral properties of each cluster are different (</a:t>
            </a:r>
            <a:r>
              <a:rPr lang="en-US" i="1" dirty="0" smtClean="0"/>
              <a:t>uncoupled</a:t>
            </a:r>
            <a:r>
              <a:rPr lang="en-US" dirty="0" smtClean="0"/>
              <a:t> oscillators).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00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Introduction: motivating limitation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3</a:t>
            </a:fld>
            <a:endParaRPr lang="fr-BE"/>
          </a:p>
        </p:txBody>
      </p:sp>
      <p:grpSp>
        <p:nvGrpSpPr>
          <p:cNvPr id="57" name="Group 56"/>
          <p:cNvGrpSpPr/>
          <p:nvPr/>
        </p:nvGrpSpPr>
        <p:grpSpPr>
          <a:xfrm>
            <a:off x="3583426" y="1916832"/>
            <a:ext cx="210726" cy="792088"/>
            <a:chOff x="3511418" y="1844824"/>
            <a:chExt cx="210726" cy="792088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518066" y="1844824"/>
              <a:ext cx="189838" cy="144016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11418" y="2459112"/>
              <a:ext cx="210726" cy="177800"/>
            </a:xfrm>
            <a:prstGeom prst="rect">
              <a:avLst/>
            </a:prstGeom>
          </p:spPr>
        </p:pic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4168" y="2038073"/>
            <a:ext cx="1079624" cy="206399"/>
          </a:xfrm>
          <a:prstGeom prst="rect">
            <a:avLst/>
          </a:prstGeom>
        </p:spPr>
      </p:pic>
      <p:grpSp>
        <p:nvGrpSpPr>
          <p:cNvPr id="58" name="Group 57"/>
          <p:cNvGrpSpPr/>
          <p:nvPr/>
        </p:nvGrpSpPr>
        <p:grpSpPr>
          <a:xfrm>
            <a:off x="3995936" y="1196752"/>
            <a:ext cx="3859629" cy="1296144"/>
            <a:chOff x="3923928" y="1124744"/>
            <a:chExt cx="3859629" cy="1296144"/>
          </a:xfrm>
        </p:grpSpPr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139952" y="1802780"/>
              <a:ext cx="1745246" cy="618108"/>
            </a:xfrm>
            <a:prstGeom prst="rect">
              <a:avLst/>
            </a:prstGeom>
          </p:spPr>
        </p:pic>
        <p:grpSp>
          <p:nvGrpSpPr>
            <p:cNvPr id="55" name="Group 54"/>
            <p:cNvGrpSpPr/>
            <p:nvPr/>
          </p:nvGrpSpPr>
          <p:grpSpPr>
            <a:xfrm>
              <a:off x="3923928" y="1124744"/>
              <a:ext cx="3859629" cy="369332"/>
              <a:chOff x="4067944" y="1124744"/>
              <a:chExt cx="3859629" cy="369332"/>
            </a:xfrm>
          </p:grpSpPr>
          <p:sp>
            <p:nvSpPr>
              <p:cNvPr id="11" name="TextBox 10"/>
              <p:cNvSpPr txBox="1"/>
              <p:nvPr/>
            </p:nvSpPr>
            <p:spPr>
              <a:xfrm>
                <a:off x="4067944" y="1124744"/>
                <a:ext cx="385962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FC measured by the correlation</a:t>
                </a:r>
              </a:p>
            </p:txBody>
          </p:sp>
          <p:pic>
            <p:nvPicPr>
              <p:cNvPr id="17" name="Picture 16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7158548" y="1241196"/>
                <a:ext cx="170718" cy="237108"/>
              </a:xfrm>
              <a:prstGeom prst="rect">
                <a:avLst/>
              </a:prstGeom>
            </p:spPr>
          </p:pic>
        </p:grpSp>
      </p:grpSp>
      <p:grpSp>
        <p:nvGrpSpPr>
          <p:cNvPr id="42" name="Group 41"/>
          <p:cNvGrpSpPr/>
          <p:nvPr/>
        </p:nvGrpSpPr>
        <p:grpSpPr>
          <a:xfrm>
            <a:off x="7668344" y="1628800"/>
            <a:ext cx="1296144" cy="1368875"/>
            <a:chOff x="7596336" y="1556792"/>
            <a:chExt cx="1296144" cy="1368875"/>
          </a:xfrm>
        </p:grpSpPr>
        <p:pic>
          <p:nvPicPr>
            <p:cNvPr id="18" name="Picture 17" descr="FC.pdf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12360" y="1556792"/>
              <a:ext cx="1080120" cy="1080120"/>
            </a:xfrm>
            <a:prstGeom prst="rect">
              <a:avLst/>
            </a:prstGeom>
          </p:spPr>
        </p:pic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7596336" y="1969400"/>
              <a:ext cx="76200" cy="180109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7956376" y="2708920"/>
              <a:ext cx="101600" cy="216747"/>
            </a:xfrm>
            <a:prstGeom prst="rect">
              <a:avLst/>
            </a:prstGeom>
          </p:spPr>
        </p:pic>
        <p:cxnSp>
          <p:nvCxnSpPr>
            <p:cNvPr id="22" name="Straight Connector 21"/>
            <p:cNvCxnSpPr/>
            <p:nvPr/>
          </p:nvCxnSpPr>
          <p:spPr bwMode="auto">
            <a:xfrm>
              <a:off x="8022034" y="2079898"/>
              <a:ext cx="0" cy="576064"/>
            </a:xfrm>
            <a:prstGeom prst="line">
              <a:avLst/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31" name="Straight Connector 30"/>
            <p:cNvCxnSpPr/>
            <p:nvPr/>
          </p:nvCxnSpPr>
          <p:spPr bwMode="auto">
            <a:xfrm>
              <a:off x="7784802" y="2070373"/>
              <a:ext cx="216024" cy="0"/>
            </a:xfrm>
            <a:prstGeom prst="line">
              <a:avLst/>
            </a:prstGeom>
            <a:noFill/>
            <a:ln w="952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86" name="Group 85"/>
          <p:cNvGrpSpPr/>
          <p:nvPr/>
        </p:nvGrpSpPr>
        <p:grpSpPr>
          <a:xfrm>
            <a:off x="3570906" y="4017450"/>
            <a:ext cx="209006" cy="851710"/>
            <a:chOff x="3923928" y="4449498"/>
            <a:chExt cx="209006" cy="851710"/>
          </a:xfrm>
        </p:grpSpPr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3923928" y="4449498"/>
              <a:ext cx="190500" cy="203638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923928" y="5072608"/>
              <a:ext cx="209006" cy="228600"/>
            </a:xfrm>
            <a:prstGeom prst="rect">
              <a:avLst/>
            </a:prstGeom>
          </p:spPr>
        </p:pic>
      </p:grpSp>
      <p:pic>
        <p:nvPicPr>
          <p:cNvPr id="36" name="Picture 35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4211960" y="4104677"/>
            <a:ext cx="1751905" cy="620467"/>
          </a:xfrm>
          <a:prstGeom prst="rect">
            <a:avLst/>
          </a:prstGeom>
        </p:spPr>
      </p:pic>
      <p:grpSp>
        <p:nvGrpSpPr>
          <p:cNvPr id="56" name="Group 55"/>
          <p:cNvGrpSpPr/>
          <p:nvPr/>
        </p:nvGrpSpPr>
        <p:grpSpPr>
          <a:xfrm>
            <a:off x="-36512" y="1268760"/>
            <a:ext cx="3744416" cy="1826040"/>
            <a:chOff x="35496" y="1124744"/>
            <a:chExt cx="3744416" cy="1826040"/>
          </a:xfrm>
        </p:grpSpPr>
        <p:pic>
          <p:nvPicPr>
            <p:cNvPr id="4" name="Picture 3" descr="original.pdf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568" y="1484784"/>
              <a:ext cx="2880320" cy="1256175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1187624" y="1124744"/>
              <a:ext cx="259228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Functional data (fMRI)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971600" y="2627619"/>
              <a:ext cx="259228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 smtClean="0"/>
                <a:t>Time (N points)</a:t>
              </a:r>
            </a:p>
          </p:txBody>
        </p:sp>
        <p:grpSp>
          <p:nvGrpSpPr>
            <p:cNvPr id="40" name="Group 39"/>
            <p:cNvGrpSpPr/>
            <p:nvPr/>
          </p:nvGrpSpPr>
          <p:grpSpPr>
            <a:xfrm>
              <a:off x="35496" y="1665675"/>
              <a:ext cx="580256" cy="323165"/>
              <a:chOff x="35496" y="1665675"/>
              <a:chExt cx="580256" cy="323165"/>
            </a:xfrm>
          </p:grpSpPr>
          <p:sp>
            <p:nvSpPr>
              <p:cNvPr id="9" name="Rectangle 8"/>
              <p:cNvSpPr/>
              <p:nvPr/>
            </p:nvSpPr>
            <p:spPr>
              <a:xfrm>
                <a:off x="35496" y="1665675"/>
                <a:ext cx="500883" cy="3231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500" dirty="0" smtClean="0"/>
                  <a:t>ROI</a:t>
                </a:r>
                <a:endParaRPr lang="en-US" sz="1500" i="1" dirty="0"/>
              </a:p>
            </p:txBody>
          </p:sp>
          <p:pic>
            <p:nvPicPr>
              <p:cNvPr id="38" name="Picture 37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539552" y="1736723"/>
                <a:ext cx="76200" cy="180109"/>
              </a:xfrm>
              <a:prstGeom prst="rect">
                <a:avLst/>
              </a:prstGeom>
            </p:spPr>
          </p:pic>
        </p:grpSp>
        <p:grpSp>
          <p:nvGrpSpPr>
            <p:cNvPr id="41" name="Group 40"/>
            <p:cNvGrpSpPr/>
            <p:nvPr/>
          </p:nvGrpSpPr>
          <p:grpSpPr>
            <a:xfrm>
              <a:off x="35496" y="2297981"/>
              <a:ext cx="605656" cy="323165"/>
              <a:chOff x="35496" y="2297981"/>
              <a:chExt cx="605656" cy="323165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35496" y="2297981"/>
                <a:ext cx="500883" cy="32316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1500" dirty="0" smtClean="0"/>
                  <a:t>ROI</a:t>
                </a:r>
                <a:endParaRPr lang="en-US" sz="1500" i="1" dirty="0"/>
              </a:p>
            </p:txBody>
          </p:sp>
          <p:pic>
            <p:nvPicPr>
              <p:cNvPr id="39" name="Picture 38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39552" y="2348157"/>
                <a:ext cx="101600" cy="216747"/>
              </a:xfrm>
              <a:prstGeom prst="rect">
                <a:avLst/>
              </a:prstGeom>
            </p:spPr>
          </p:pic>
        </p:grpSp>
      </p:grpSp>
      <p:cxnSp>
        <p:nvCxnSpPr>
          <p:cNvPr id="71" name="Straight Arrow Connector 70"/>
          <p:cNvCxnSpPr>
            <a:stCxn id="8" idx="1"/>
          </p:cNvCxnSpPr>
          <p:nvPr/>
        </p:nvCxnSpPr>
        <p:spPr bwMode="auto">
          <a:xfrm>
            <a:off x="899592" y="2933218"/>
            <a:ext cx="1440160" cy="495782"/>
          </a:xfrm>
          <a:prstGeom prst="straightConnector1">
            <a:avLst/>
          </a:prstGeom>
          <a:noFill/>
          <a:ln w="9525" cap="flat" cmpd="sng" algn="ctr">
            <a:noFill/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87" name="Group 86"/>
          <p:cNvGrpSpPr/>
          <p:nvPr/>
        </p:nvGrpSpPr>
        <p:grpSpPr>
          <a:xfrm>
            <a:off x="-36512" y="1738848"/>
            <a:ext cx="3515312" cy="3490352"/>
            <a:chOff x="104193" y="2314912"/>
            <a:chExt cx="3515312" cy="3490352"/>
          </a:xfrm>
        </p:grpSpPr>
        <p:grpSp>
          <p:nvGrpSpPr>
            <p:cNvPr id="67" name="Group 66"/>
            <p:cNvGrpSpPr/>
            <p:nvPr/>
          </p:nvGrpSpPr>
          <p:grpSpPr>
            <a:xfrm>
              <a:off x="847122" y="2314912"/>
              <a:ext cx="2712338" cy="1084781"/>
              <a:chOff x="782749" y="1592069"/>
              <a:chExt cx="2712338" cy="1084781"/>
            </a:xfrm>
          </p:grpSpPr>
          <p:sp>
            <p:nvSpPr>
              <p:cNvPr id="59" name="Rectangle 58"/>
              <p:cNvSpPr/>
              <p:nvPr/>
            </p:nvSpPr>
            <p:spPr>
              <a:xfrm>
                <a:off x="2077376" y="1592069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Rectangle 59"/>
              <p:cNvSpPr/>
              <p:nvPr/>
            </p:nvSpPr>
            <p:spPr>
              <a:xfrm>
                <a:off x="958772" y="1596730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>
                <a:off x="3466287" y="1593523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66006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Rectangle 61"/>
              <p:cNvSpPr/>
              <p:nvPr/>
            </p:nvSpPr>
            <p:spPr>
              <a:xfrm>
                <a:off x="782749" y="1596730"/>
                <a:ext cx="28800" cy="1080120"/>
              </a:xfrm>
              <a:prstGeom prst="rect">
                <a:avLst/>
              </a:prstGeom>
              <a:noFill/>
              <a:ln w="9525" cmpd="sng">
                <a:solidFill>
                  <a:srgbClr val="0000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85" name="Group 84"/>
            <p:cNvGrpSpPr/>
            <p:nvPr/>
          </p:nvGrpSpPr>
          <p:grpSpPr>
            <a:xfrm>
              <a:off x="104193" y="3837312"/>
              <a:ext cx="3515312" cy="1967952"/>
              <a:chOff x="32185" y="2924944"/>
              <a:chExt cx="3515312" cy="1967952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32185" y="3474674"/>
                <a:ext cx="3515312" cy="1418222"/>
                <a:chOff x="32185" y="3474674"/>
                <a:chExt cx="3515312" cy="1418222"/>
              </a:xfrm>
            </p:grpSpPr>
            <p:pic>
              <p:nvPicPr>
                <p:cNvPr id="6" name="Picture 5" descr="shuffled.pdf"/>
                <p:cNvPicPr>
                  <a:picLocks noChangeAspect="1"/>
                </p:cNvPicPr>
                <p:nvPr/>
              </p:nvPicPr>
              <p:blipFill>
                <a:blip r:embed="rId1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80257" y="3474674"/>
                  <a:ext cx="2867240" cy="1250470"/>
                </a:xfrm>
                <a:prstGeom prst="rect">
                  <a:avLst/>
                </a:prstGeom>
              </p:spPr>
            </p:pic>
            <p:sp>
              <p:nvSpPr>
                <p:cNvPr id="34" name="TextBox 33"/>
                <p:cNvSpPr txBox="1"/>
                <p:nvPr/>
              </p:nvSpPr>
              <p:spPr>
                <a:xfrm>
                  <a:off x="899592" y="4569731"/>
                  <a:ext cx="2592288" cy="3231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sz="1500" dirty="0" smtClean="0"/>
                    <a:t>N points</a:t>
                  </a:r>
                </a:p>
              </p:txBody>
            </p:sp>
            <p:grpSp>
              <p:nvGrpSpPr>
                <p:cNvPr id="49" name="Group 48"/>
                <p:cNvGrpSpPr/>
                <p:nvPr/>
              </p:nvGrpSpPr>
              <p:grpSpPr>
                <a:xfrm>
                  <a:off x="32185" y="3561619"/>
                  <a:ext cx="580256" cy="323165"/>
                  <a:chOff x="34454" y="1617403"/>
                  <a:chExt cx="580256" cy="323165"/>
                </a:xfrm>
              </p:grpSpPr>
              <p:sp>
                <p:nvSpPr>
                  <p:cNvPr id="50" name="Rectangle 49"/>
                  <p:cNvSpPr/>
                  <p:nvPr/>
                </p:nvSpPr>
                <p:spPr>
                  <a:xfrm>
                    <a:off x="34454" y="1617403"/>
                    <a:ext cx="500883" cy="3231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1500" dirty="0" smtClean="0"/>
                      <a:t>ROI</a:t>
                    </a:r>
                    <a:endParaRPr lang="en-US" sz="1500" i="1" dirty="0"/>
                  </a:p>
                </p:txBody>
              </p:sp>
              <p:pic>
                <p:nvPicPr>
                  <p:cNvPr id="51" name="Picture 50"/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538510" y="1688451"/>
                    <a:ext cx="76200" cy="180109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52" name="Group 51"/>
                <p:cNvGrpSpPr/>
                <p:nvPr/>
              </p:nvGrpSpPr>
              <p:grpSpPr>
                <a:xfrm>
                  <a:off x="32185" y="4244824"/>
                  <a:ext cx="576064" cy="323165"/>
                  <a:chOff x="34454" y="2335741"/>
                  <a:chExt cx="576064" cy="323165"/>
                </a:xfrm>
              </p:grpSpPr>
              <p:sp>
                <p:nvSpPr>
                  <p:cNvPr id="53" name="Rectangle 52"/>
                  <p:cNvSpPr/>
                  <p:nvPr/>
                </p:nvSpPr>
                <p:spPr>
                  <a:xfrm>
                    <a:off x="34454" y="2335741"/>
                    <a:ext cx="500883" cy="323165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r>
                      <a:rPr lang="en-US" sz="1500" dirty="0" smtClean="0"/>
                      <a:t>ROI</a:t>
                    </a:r>
                    <a:endParaRPr lang="en-US" sz="1500" i="1" dirty="0"/>
                  </a:p>
                </p:txBody>
              </p:sp>
              <p:pic>
                <p:nvPicPr>
                  <p:cNvPr id="54" name="Picture 53"/>
                  <p:cNvPicPr>
                    <a:picLocks noChangeAspect="1"/>
                  </p:cNvPicPr>
                  <p:nvPr/>
                </p:nvPicPr>
                <p:blipFill>
                  <a:blip r:embed="rId9"/>
                  <a:stretch>
                    <a:fillRect/>
                  </a:stretch>
                </p:blipFill>
                <p:spPr>
                  <a:xfrm>
                    <a:off x="508918" y="2407026"/>
                    <a:ext cx="101600" cy="216747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8" name="Group 67"/>
                <p:cNvGrpSpPr/>
                <p:nvPr/>
              </p:nvGrpSpPr>
              <p:grpSpPr>
                <a:xfrm>
                  <a:off x="1239537" y="3533160"/>
                  <a:ext cx="2236267" cy="1080120"/>
                  <a:chOff x="1239537" y="3533160"/>
                  <a:chExt cx="2236267" cy="1080120"/>
                </a:xfrm>
              </p:grpSpPr>
              <p:sp>
                <p:nvSpPr>
                  <p:cNvPr id="63" name="Rectangle 62"/>
                  <p:cNvSpPr/>
                  <p:nvPr/>
                </p:nvSpPr>
                <p:spPr>
                  <a:xfrm>
                    <a:off x="3447004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0000FF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4" name="Rectangle 63"/>
                  <p:cNvSpPr/>
                  <p:nvPr/>
                </p:nvSpPr>
                <p:spPr>
                  <a:xfrm>
                    <a:off x="1239537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660066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5" name="Rectangle 64"/>
                  <p:cNvSpPr/>
                  <p:nvPr/>
                </p:nvSpPr>
                <p:spPr>
                  <a:xfrm>
                    <a:off x="2895054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008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6" name="Rectangle 65"/>
                  <p:cNvSpPr/>
                  <p:nvPr/>
                </p:nvSpPr>
                <p:spPr>
                  <a:xfrm>
                    <a:off x="2806970" y="3533160"/>
                    <a:ext cx="28800" cy="1080120"/>
                  </a:xfrm>
                  <a:prstGeom prst="rect">
                    <a:avLst/>
                  </a:prstGeom>
                  <a:noFill/>
                  <a:ln w="9525" cmpd="sng">
                    <a:solidFill>
                      <a:srgbClr val="FF0000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cxnSp>
            <p:nvCxnSpPr>
              <p:cNvPr id="73" name="Straight Arrow Connector 72"/>
              <p:cNvCxnSpPr/>
              <p:nvPr/>
            </p:nvCxnSpPr>
            <p:spPr bwMode="auto">
              <a:xfrm>
                <a:off x="971600" y="2924944"/>
                <a:ext cx="1728192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008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6" name="Straight Arrow Connector 75"/>
              <p:cNvCxnSpPr/>
              <p:nvPr/>
            </p:nvCxnSpPr>
            <p:spPr bwMode="auto">
              <a:xfrm>
                <a:off x="2123728" y="2924944"/>
                <a:ext cx="648072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7" name="Straight Arrow Connector 76"/>
              <p:cNvCxnSpPr/>
              <p:nvPr/>
            </p:nvCxnSpPr>
            <p:spPr bwMode="auto">
              <a:xfrm>
                <a:off x="827584" y="2924944"/>
                <a:ext cx="2376264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3366FF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  <p:cxnSp>
            <p:nvCxnSpPr>
              <p:cNvPr id="78" name="Straight Arrow Connector 77"/>
              <p:cNvCxnSpPr/>
              <p:nvPr/>
            </p:nvCxnSpPr>
            <p:spPr bwMode="auto">
              <a:xfrm flipH="1">
                <a:off x="1547664" y="2924944"/>
                <a:ext cx="1944216" cy="504056"/>
              </a:xfrm>
              <a:prstGeom prst="straightConnector1">
                <a:avLst/>
              </a:prstGeom>
              <a:noFill/>
              <a:ln w="9525" cap="flat" cmpd="sng" algn="ctr">
                <a:solidFill>
                  <a:srgbClr val="660066"/>
                </a:solidFill>
                <a:prstDash val="solid"/>
                <a:round/>
                <a:headEnd type="none" w="med" len="med"/>
                <a:tailEnd type="triangle"/>
              </a:ln>
              <a:effectLst/>
            </p:spPr>
          </p:cxnSp>
        </p:grpSp>
      </p:grpSp>
      <p:grpSp>
        <p:nvGrpSpPr>
          <p:cNvPr id="95" name="Group 94"/>
          <p:cNvGrpSpPr/>
          <p:nvPr/>
        </p:nvGrpSpPr>
        <p:grpSpPr>
          <a:xfrm>
            <a:off x="6084168" y="4266317"/>
            <a:ext cx="1872208" cy="281879"/>
            <a:chOff x="6084168" y="3978285"/>
            <a:chExt cx="1872208" cy="281879"/>
          </a:xfrm>
        </p:grpSpPr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084168" y="3978285"/>
              <a:ext cx="1079624" cy="206399"/>
            </a:xfrm>
            <a:prstGeom prst="rect">
              <a:avLst/>
            </a:prstGeom>
          </p:spPr>
        </p:pic>
        <p:pic>
          <p:nvPicPr>
            <p:cNvPr id="94" name="Picture 93"/>
            <p:cNvPicPr>
              <a:picLocks noChangeAspect="1"/>
            </p:cNvPicPr>
            <p:nvPr/>
          </p:nvPicPr>
          <p:blipFill>
            <a:blip r:embed="rId15"/>
            <a:stretch>
              <a:fillRect/>
            </a:stretch>
          </p:blipFill>
          <p:spPr>
            <a:xfrm>
              <a:off x="7276300" y="4044140"/>
              <a:ext cx="680076" cy="216024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611560" y="5589240"/>
            <a:ext cx="7989428" cy="646331"/>
            <a:chOff x="1047068" y="5589240"/>
            <a:chExt cx="7989428" cy="646331"/>
          </a:xfrm>
        </p:grpSpPr>
        <p:grpSp>
          <p:nvGrpSpPr>
            <p:cNvPr id="92" name="Group 91"/>
            <p:cNvGrpSpPr/>
            <p:nvPr/>
          </p:nvGrpSpPr>
          <p:grpSpPr>
            <a:xfrm>
              <a:off x="1047068" y="5589240"/>
              <a:ext cx="5109098" cy="646331"/>
              <a:chOff x="1516143" y="5589240"/>
              <a:chExt cx="5970879" cy="646331"/>
            </a:xfrm>
          </p:grpSpPr>
          <p:sp>
            <p:nvSpPr>
              <p:cNvPr id="90" name="Right Arrow 89"/>
              <p:cNvSpPr/>
              <p:nvPr/>
            </p:nvSpPr>
            <p:spPr>
              <a:xfrm>
                <a:off x="1516143" y="5845912"/>
                <a:ext cx="504924" cy="144016"/>
              </a:xfrm>
              <a:prstGeom prst="rightArrow">
                <a:avLst/>
              </a:prstGeom>
              <a:solidFill>
                <a:srgbClr val="385D8A"/>
              </a:solidFill>
              <a:ln>
                <a:solidFill>
                  <a:srgbClr val="385D8A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TextBox 90"/>
              <p:cNvSpPr txBox="1"/>
              <p:nvPr/>
            </p:nvSpPr>
            <p:spPr>
              <a:xfrm>
                <a:off x="2411759" y="5589240"/>
                <a:ext cx="5075263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b="1" dirty="0" smtClean="0"/>
                  <a:t>FC measured by the correlation </a:t>
                </a:r>
                <a:r>
                  <a:rPr lang="en-US" b="1" i="1" dirty="0" smtClean="0"/>
                  <a:t>does not</a:t>
                </a:r>
                <a:r>
                  <a:rPr lang="en-US" b="1" dirty="0" smtClean="0"/>
                  <a:t> take the temporal information into account</a:t>
                </a:r>
              </a:p>
            </p:txBody>
          </p:sp>
        </p:grpSp>
        <p:sp>
          <p:nvSpPr>
            <p:cNvPr id="70" name="Right Arrow 69"/>
            <p:cNvSpPr/>
            <p:nvPr/>
          </p:nvSpPr>
          <p:spPr>
            <a:xfrm>
              <a:off x="6372200" y="5852492"/>
              <a:ext cx="432048" cy="144016"/>
            </a:xfrm>
            <a:prstGeom prst="rightArrow">
              <a:avLst/>
            </a:prstGeom>
            <a:solidFill>
              <a:srgbClr val="385D8A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6948264" y="5723964"/>
              <a:ext cx="208823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smtClean="0"/>
                <a:t>“Static” approach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7754671" y="1196752"/>
            <a:ext cx="13092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FC matrix</a:t>
            </a:r>
          </a:p>
        </p:txBody>
      </p:sp>
    </p:spTree>
    <p:extLst>
      <p:ext uri="{BB962C8B-B14F-4D97-AF65-F5344CB8AC3E}">
        <p14:creationId xmlns:p14="http://schemas.microsoft.com/office/powerpoint/2010/main" val="1476786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r>
              <a:rPr lang="fr-BE" dirty="0" smtClean="0"/>
              <a:t> 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104068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Static versus dynamic models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5</a:t>
            </a:fld>
            <a:endParaRPr lang="fr-BE"/>
          </a:p>
        </p:txBody>
      </p:sp>
      <p:grpSp>
        <p:nvGrpSpPr>
          <p:cNvPr id="8" name="Group 7"/>
          <p:cNvGrpSpPr/>
          <p:nvPr/>
        </p:nvGrpSpPr>
        <p:grpSpPr>
          <a:xfrm>
            <a:off x="2339752" y="1187460"/>
            <a:ext cx="8136904" cy="369332"/>
            <a:chOff x="179512" y="1052736"/>
            <a:chExt cx="8136904" cy="369332"/>
          </a:xfrm>
        </p:grpSpPr>
        <p:sp>
          <p:nvSpPr>
            <p:cNvPr id="5" name="TextBox 4"/>
            <p:cNvSpPr txBox="1"/>
            <p:nvPr/>
          </p:nvSpPr>
          <p:spPr>
            <a:xfrm>
              <a:off x="179512" y="1052736"/>
              <a:ext cx="8136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Starting from </a:t>
              </a:r>
              <a:r>
                <a:rPr lang="en-US" i="1" dirty="0" smtClean="0"/>
                <a:t>N </a:t>
              </a:r>
              <a:r>
                <a:rPr lang="en-US" dirty="0" smtClean="0"/>
                <a:t>observations                                    :</a:t>
              </a: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009032" y="1093376"/>
              <a:ext cx="1800200" cy="275943"/>
            </a:xfrm>
            <a:prstGeom prst="rect">
              <a:avLst/>
            </a:prstGeom>
          </p:spPr>
        </p:pic>
      </p:grpSp>
      <p:cxnSp>
        <p:nvCxnSpPr>
          <p:cNvPr id="10" name="Straight Connector 9"/>
          <p:cNvCxnSpPr/>
          <p:nvPr/>
        </p:nvCxnSpPr>
        <p:spPr bwMode="auto">
          <a:xfrm>
            <a:off x="4499992" y="1916832"/>
            <a:ext cx="0" cy="4608512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1" name="TextBox 10"/>
          <p:cNvSpPr txBox="1"/>
          <p:nvPr/>
        </p:nvSpPr>
        <p:spPr>
          <a:xfrm>
            <a:off x="179512" y="1772816"/>
            <a:ext cx="41764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Static</a:t>
            </a:r>
            <a:r>
              <a:rPr lang="en-US" dirty="0" smtClean="0"/>
              <a:t> models consider these observations as </a:t>
            </a:r>
            <a:r>
              <a:rPr lang="en-US" i="1" dirty="0" smtClean="0"/>
              <a:t>N</a:t>
            </a:r>
            <a:r>
              <a:rPr lang="en-US" dirty="0" smtClean="0"/>
              <a:t> realizations of a centered </a:t>
            </a:r>
            <a:r>
              <a:rPr lang="en-US" dirty="0" err="1" smtClean="0"/>
              <a:t>gaussian</a:t>
            </a:r>
            <a:r>
              <a:rPr lang="en-US" dirty="0" smtClean="0"/>
              <a:t> </a:t>
            </a:r>
            <a:r>
              <a:rPr lang="en-US" b="1" i="1" dirty="0" smtClean="0"/>
              <a:t>variable</a:t>
            </a:r>
            <a:r>
              <a:rPr lang="en-US" dirty="0" smtClean="0"/>
              <a:t> </a:t>
            </a:r>
            <a:r>
              <a:rPr lang="en-US" b="1" i="1" dirty="0" smtClean="0"/>
              <a:t>X</a:t>
            </a:r>
            <a:r>
              <a:rPr lang="en-US" dirty="0" smtClean="0"/>
              <a:t> entirely characterized by: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644008" y="1772816"/>
            <a:ext cx="44279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Dynam</a:t>
            </a:r>
            <a:r>
              <a:rPr lang="en-US" b="1" dirty="0"/>
              <a:t>i</a:t>
            </a:r>
            <a:r>
              <a:rPr lang="en-US" b="1" dirty="0" smtClean="0"/>
              <a:t>c</a:t>
            </a:r>
            <a:r>
              <a:rPr lang="en-US" dirty="0" smtClean="0"/>
              <a:t> models consider these observations as </a:t>
            </a:r>
            <a:r>
              <a:rPr lang="en-US" i="1" dirty="0" smtClean="0"/>
              <a:t>one</a:t>
            </a:r>
            <a:r>
              <a:rPr lang="en-US" dirty="0" smtClean="0"/>
              <a:t> realization of a centered </a:t>
            </a:r>
            <a:r>
              <a:rPr lang="en-US" dirty="0" err="1" smtClean="0"/>
              <a:t>gaussian</a:t>
            </a:r>
            <a:r>
              <a:rPr lang="en-US" dirty="0" smtClean="0"/>
              <a:t> </a:t>
            </a:r>
            <a:r>
              <a:rPr lang="en-US" b="1" i="1" dirty="0" smtClean="0"/>
              <a:t>process</a:t>
            </a:r>
            <a:r>
              <a:rPr lang="en-US" dirty="0" smtClean="0"/>
              <a:t> </a:t>
            </a:r>
            <a:r>
              <a:rPr lang="en-US" b="1" i="1" dirty="0" err="1" smtClean="0"/>
              <a:t>X</a:t>
            </a:r>
            <a:r>
              <a:rPr lang="en-US" b="1" i="1" baseline="-25000" dirty="0" err="1" smtClean="0"/>
              <a:t>t</a:t>
            </a:r>
            <a:r>
              <a:rPr lang="en-US" dirty="0" smtClean="0"/>
              <a:t> entirely characterized by:</a:t>
            </a:r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2942224"/>
            <a:ext cx="1342008" cy="281822"/>
          </a:xfrm>
          <a:prstGeom prst="rect">
            <a:avLst/>
          </a:prstGeom>
        </p:spPr>
      </p:pic>
      <p:pic>
        <p:nvPicPr>
          <p:cNvPr id="17" name="Picture 16" descr="Phi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032" y="3356992"/>
            <a:ext cx="3816424" cy="303831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04048" y="4077072"/>
            <a:ext cx="3629205" cy="648072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2051720" y="1979672"/>
            <a:ext cx="4419927" cy="3969608"/>
            <a:chOff x="2051720" y="1763648"/>
            <a:chExt cx="4419927" cy="3969608"/>
          </a:xfrm>
        </p:grpSpPr>
        <p:cxnSp>
          <p:nvCxnSpPr>
            <p:cNvPr id="19" name="Straight Arrow Connector 18"/>
            <p:cNvCxnSpPr/>
            <p:nvPr/>
          </p:nvCxnSpPr>
          <p:spPr bwMode="auto">
            <a:xfrm>
              <a:off x="3347864" y="3005350"/>
              <a:ext cx="1440160" cy="495782"/>
            </a:xfrm>
            <a:prstGeom prst="straightConnector1">
              <a:avLst/>
            </a:prstGeom>
            <a:noFill/>
            <a:ln w="9525" cap="flat" cmpd="sng" algn="ctr">
              <a:noFill/>
              <a:prstDash val="solid"/>
              <a:round/>
              <a:headEnd type="none" w="med" len="med"/>
              <a:tailEnd type="arrow"/>
            </a:ln>
            <a:effectLst/>
          </p:spPr>
        </p:cxnSp>
        <p:grpSp>
          <p:nvGrpSpPr>
            <p:cNvPr id="20" name="Group 19"/>
            <p:cNvGrpSpPr/>
            <p:nvPr/>
          </p:nvGrpSpPr>
          <p:grpSpPr>
            <a:xfrm>
              <a:off x="2936136" y="2349003"/>
              <a:ext cx="3535511" cy="3384253"/>
              <a:chOff x="631880" y="2204863"/>
              <a:chExt cx="3535511" cy="3384253"/>
            </a:xfrm>
          </p:grpSpPr>
          <p:sp>
            <p:nvSpPr>
              <p:cNvPr id="21" name="Rectangle 20"/>
              <p:cNvSpPr/>
              <p:nvPr/>
            </p:nvSpPr>
            <p:spPr>
              <a:xfrm>
                <a:off x="724208" y="2204863"/>
                <a:ext cx="45719" cy="2952329"/>
              </a:xfrm>
              <a:prstGeom prst="rect">
                <a:avLst/>
              </a:prstGeom>
              <a:noFill/>
              <a:ln w="9525" cmpd="sng"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2" name="Picture 21"/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1880" y="5301208"/>
                <a:ext cx="287908" cy="287908"/>
              </a:xfrm>
              <a:prstGeom prst="rect">
                <a:avLst/>
              </a:prstGeom>
            </p:spPr>
          </p:pic>
          <p:sp>
            <p:nvSpPr>
              <p:cNvPr id="23" name="Rectangle 22"/>
              <p:cNvSpPr/>
              <p:nvPr/>
            </p:nvSpPr>
            <p:spPr>
              <a:xfrm>
                <a:off x="3769752" y="2204864"/>
                <a:ext cx="45719" cy="2952329"/>
              </a:xfrm>
              <a:prstGeom prst="rect">
                <a:avLst/>
              </a:prstGeom>
              <a:noFill/>
              <a:ln w="9525" cmpd="sng">
                <a:solidFill>
                  <a:srgbClr val="008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pic>
            <p:nvPicPr>
              <p:cNvPr id="24" name="Picture 23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91880" y="5301208"/>
                <a:ext cx="675511" cy="275208"/>
              </a:xfrm>
              <a:prstGeom prst="rect">
                <a:avLst/>
              </a:prstGeom>
            </p:spPr>
          </p:pic>
        </p:grpSp>
        <p:grpSp>
          <p:nvGrpSpPr>
            <p:cNvPr id="25" name="Group 24"/>
            <p:cNvGrpSpPr/>
            <p:nvPr/>
          </p:nvGrpSpPr>
          <p:grpSpPr>
            <a:xfrm>
              <a:off x="2051720" y="1763648"/>
              <a:ext cx="4227264" cy="3897724"/>
              <a:chOff x="-36512" y="1619508"/>
              <a:chExt cx="4227264" cy="3897724"/>
            </a:xfrm>
          </p:grpSpPr>
          <p:grpSp>
            <p:nvGrpSpPr>
              <p:cNvPr id="26" name="Group 25"/>
              <p:cNvGrpSpPr/>
              <p:nvPr/>
            </p:nvGrpSpPr>
            <p:grpSpPr>
              <a:xfrm>
                <a:off x="518344" y="1619508"/>
                <a:ext cx="3672408" cy="3897724"/>
                <a:chOff x="467544" y="1412776"/>
                <a:chExt cx="3672408" cy="3897724"/>
              </a:xfrm>
            </p:grpSpPr>
            <p:pic>
              <p:nvPicPr>
                <p:cNvPr id="30" name="Picture 29" descr="fMRI_TC_final.pdf"/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67544" y="1700808"/>
                  <a:ext cx="3672408" cy="3528392"/>
                </a:xfrm>
                <a:prstGeom prst="rect">
                  <a:avLst/>
                </a:prstGeom>
              </p:spPr>
            </p:pic>
            <p:sp>
              <p:nvSpPr>
                <p:cNvPr id="31" name="TextBox 30"/>
                <p:cNvSpPr txBox="1"/>
                <p:nvPr/>
              </p:nvSpPr>
              <p:spPr>
                <a:xfrm>
                  <a:off x="899592" y="4941168"/>
                  <a:ext cx="316835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i="1" dirty="0" smtClean="0"/>
                    <a:t>(N)</a:t>
                  </a:r>
                  <a:r>
                    <a:rPr lang="en-US" dirty="0" smtClean="0"/>
                    <a:t> samples</a:t>
                  </a:r>
                </a:p>
              </p:txBody>
            </p:sp>
            <p:sp>
              <p:nvSpPr>
                <p:cNvPr id="32" name="TextBox 31"/>
                <p:cNvSpPr txBox="1"/>
                <p:nvPr/>
              </p:nvSpPr>
              <p:spPr>
                <a:xfrm>
                  <a:off x="1331640" y="1412776"/>
                  <a:ext cx="2592288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dirty="0" smtClean="0"/>
                    <a:t>Functional data (fMRI)</a:t>
                  </a:r>
                </a:p>
              </p:txBody>
            </p:sp>
          </p:grpSp>
          <p:sp>
            <p:nvSpPr>
              <p:cNvPr id="27" name="TextBox 26"/>
              <p:cNvSpPr txBox="1"/>
              <p:nvPr/>
            </p:nvSpPr>
            <p:spPr>
              <a:xfrm>
                <a:off x="-36512" y="2348880"/>
                <a:ext cx="864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ROI 1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-36512" y="3212976"/>
                <a:ext cx="864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ROI 2</a:t>
                </a:r>
              </a:p>
            </p:txBody>
          </p:sp>
          <p:sp>
            <p:nvSpPr>
              <p:cNvPr id="29" name="TextBox 28"/>
              <p:cNvSpPr txBox="1"/>
              <p:nvPr/>
            </p:nvSpPr>
            <p:spPr>
              <a:xfrm>
                <a:off x="-36512" y="4643844"/>
                <a:ext cx="8640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 smtClean="0"/>
                  <a:t>ROI </a:t>
                </a:r>
                <a:r>
                  <a:rPr lang="en-US" i="1" dirty="0" smtClean="0"/>
                  <a:t>m</a:t>
                </a:r>
              </a:p>
            </p:txBody>
          </p:sp>
        </p:grpSp>
      </p:grpSp>
      <p:pic>
        <p:nvPicPr>
          <p:cNvPr id="33" name="Picture 32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364088" y="3212976"/>
            <a:ext cx="2857624" cy="29609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56176" y="3645024"/>
            <a:ext cx="936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or</a:t>
            </a:r>
          </a:p>
        </p:txBody>
      </p:sp>
      <p:pic>
        <p:nvPicPr>
          <p:cNvPr id="9" name="Picture 8" descr="Corr_mat.pn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3585783"/>
            <a:ext cx="2934155" cy="2579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58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02464E-7 -1.37405E-6 L -0.00156 -0.17303 " pathEditMode="relative" rAng="0" ptsTypes="AA">
                                      <p:cBhvr>
                                        <p:cTn id="3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7" y="-8651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6" grpId="0"/>
      <p:bldP spid="6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 smtClean="0"/>
              <a:t>Low-rank approximation of </a:t>
            </a:r>
            <a:r>
              <a:rPr lang="en-US" sz="3000" dirty="0"/>
              <a:t>functional connectivity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6</a:t>
            </a:fld>
            <a:endParaRPr lang="fr-BE"/>
          </a:p>
        </p:txBody>
      </p:sp>
      <p:sp>
        <p:nvSpPr>
          <p:cNvPr id="4" name="TextBox 3"/>
          <p:cNvSpPr txBox="1"/>
          <p:nvPr/>
        </p:nvSpPr>
        <p:spPr>
          <a:xfrm>
            <a:off x="611560" y="1124744"/>
            <a:ext cx="806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In static models, FC is measured by the correlation matrix of the data denoted </a:t>
            </a:r>
            <a:r>
              <a:rPr lang="en-US" dirty="0" err="1" smtClean="0"/>
              <a:t>Σ</a:t>
            </a:r>
            <a:r>
              <a:rPr lang="en-US" baseline="-25000" dirty="0" err="1" smtClean="0"/>
              <a:t>m,m</a:t>
            </a:r>
            <a:endParaRPr lang="en-US" dirty="0" smtClean="0"/>
          </a:p>
        </p:txBody>
      </p:sp>
      <p:grpSp>
        <p:nvGrpSpPr>
          <p:cNvPr id="20" name="Group 19"/>
          <p:cNvGrpSpPr/>
          <p:nvPr/>
        </p:nvGrpSpPr>
        <p:grpSpPr>
          <a:xfrm>
            <a:off x="611560" y="1484784"/>
            <a:ext cx="8136904" cy="369332"/>
            <a:chOff x="611560" y="1835532"/>
            <a:chExt cx="8136904" cy="369332"/>
          </a:xfrm>
        </p:grpSpPr>
        <p:sp>
          <p:nvSpPr>
            <p:cNvPr id="32" name="TextBox 31"/>
            <p:cNvSpPr txBox="1"/>
            <p:nvPr/>
          </p:nvSpPr>
          <p:spPr>
            <a:xfrm>
              <a:off x="611560" y="1835532"/>
              <a:ext cx="81369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where </a:t>
              </a:r>
              <a:r>
                <a:rPr lang="en-US" i="1" dirty="0" smtClean="0"/>
                <a:t>m</a:t>
              </a:r>
              <a:r>
                <a:rPr lang="en-US" dirty="0" smtClean="0"/>
                <a:t> can be large           we need prior information about “where to look”.</a:t>
              </a:r>
            </a:p>
          </p:txBody>
        </p:sp>
        <p:sp>
          <p:nvSpPr>
            <p:cNvPr id="13" name="Right Arrow 12"/>
            <p:cNvSpPr/>
            <p:nvPr/>
          </p:nvSpPr>
          <p:spPr>
            <a:xfrm>
              <a:off x="2843808" y="2018147"/>
              <a:ext cx="288032" cy="72008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3" name="TextBox 32"/>
          <p:cNvSpPr txBox="1"/>
          <p:nvPr/>
        </p:nvSpPr>
        <p:spPr>
          <a:xfrm>
            <a:off x="611560" y="1988840"/>
            <a:ext cx="83529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One general framework to explore this is to compute a low-rank </a:t>
            </a:r>
            <a:r>
              <a:rPr lang="en-US" dirty="0"/>
              <a:t>approximation of </a:t>
            </a:r>
            <a:r>
              <a:rPr lang="en-US" dirty="0" err="1"/>
              <a:t>Σ</a:t>
            </a:r>
            <a:r>
              <a:rPr lang="en-US" baseline="-25000" dirty="0" err="1"/>
              <a:t>m,</a:t>
            </a:r>
            <a:r>
              <a:rPr lang="en-US" baseline="-25000" dirty="0" err="1" smtClean="0"/>
              <a:t>m</a:t>
            </a:r>
            <a:r>
              <a:rPr lang="en-US" dirty="0" smtClean="0"/>
              <a:t>: 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755576" y="2928661"/>
            <a:ext cx="3240360" cy="716363"/>
            <a:chOff x="1907704" y="2424605"/>
            <a:chExt cx="4104457" cy="864096"/>
          </a:xfrm>
        </p:grpSpPr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07704" y="2712637"/>
              <a:ext cx="883633" cy="372616"/>
            </a:xfrm>
            <a:prstGeom prst="rect">
              <a:avLst/>
            </a:prstGeom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931088" y="2424605"/>
              <a:ext cx="3081073" cy="864096"/>
            </a:xfrm>
            <a:prstGeom prst="rect">
              <a:avLst/>
            </a:prstGeom>
          </p:spPr>
        </p:pic>
      </p:grpSp>
      <p:sp>
        <p:nvSpPr>
          <p:cNvPr id="36" name="TextBox 35"/>
          <p:cNvSpPr txBox="1"/>
          <p:nvPr/>
        </p:nvSpPr>
        <p:spPr>
          <a:xfrm>
            <a:off x="611560" y="4097104"/>
            <a:ext cx="3888432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dirty="0" smtClean="0"/>
              <a:t>where:</a:t>
            </a:r>
          </a:p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 smtClean="0"/>
              <a:t>c</a:t>
            </a:r>
            <a:r>
              <a:rPr lang="en-US" i="1" baseline="-25000" dirty="0" smtClean="0"/>
              <a:t>i</a:t>
            </a:r>
            <a:r>
              <a:rPr lang="en-US" dirty="0" smtClean="0"/>
              <a:t> of size </a:t>
            </a:r>
            <a:r>
              <a:rPr lang="en-US" i="1" dirty="0" smtClean="0"/>
              <a:t>(m,1)</a:t>
            </a:r>
            <a:r>
              <a:rPr lang="en-US" dirty="0" smtClean="0"/>
              <a:t> is the 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th</a:t>
            </a:r>
            <a:r>
              <a:rPr lang="en-US" dirty="0" smtClean="0"/>
              <a:t> component,</a:t>
            </a:r>
          </a:p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l-GR" i="1" dirty="0" smtClean="0"/>
              <a:t>α</a:t>
            </a:r>
            <a:r>
              <a:rPr lang="el-GR" i="1" baseline="-25000" dirty="0" smtClean="0"/>
              <a:t>i</a:t>
            </a:r>
            <a:r>
              <a:rPr lang="en-US" dirty="0" smtClean="0"/>
              <a:t> is the weight of the </a:t>
            </a:r>
            <a:r>
              <a:rPr lang="en-US" i="1" dirty="0" err="1" smtClean="0"/>
              <a:t>i</a:t>
            </a:r>
            <a:r>
              <a:rPr lang="en-US" i="1" baseline="30000" dirty="0" err="1" smtClean="0"/>
              <a:t>th</a:t>
            </a:r>
            <a:r>
              <a:rPr lang="en-US" dirty="0" smtClean="0"/>
              <a:t> component,</a:t>
            </a:r>
          </a:p>
          <a:p>
            <a:pPr marL="285750" indent="-285750" algn="just">
              <a:spcAft>
                <a:spcPts val="600"/>
              </a:spcAft>
              <a:buFont typeface="Arial"/>
              <a:buChar char="•"/>
            </a:pPr>
            <a:r>
              <a:rPr lang="en-US" i="1" dirty="0" smtClean="0"/>
              <a:t>r</a:t>
            </a:r>
            <a:r>
              <a:rPr lang="en-US" dirty="0" smtClean="0"/>
              <a:t> is the rank of the approximation, or number of components.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4860032" y="2636912"/>
            <a:ext cx="34563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Advantages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4932040" y="2996952"/>
            <a:ext cx="28803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Reduce dimension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4932040" y="4769394"/>
            <a:ext cx="2880320" cy="4062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Robust across subjects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5004048" y="5086776"/>
            <a:ext cx="3456384" cy="491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 smtClean="0"/>
              <a:t>Drawback</a:t>
            </a:r>
          </a:p>
        </p:txBody>
      </p:sp>
      <p:cxnSp>
        <p:nvCxnSpPr>
          <p:cNvPr id="43" name="Straight Connector 42"/>
          <p:cNvCxnSpPr/>
          <p:nvPr/>
        </p:nvCxnSpPr>
        <p:spPr bwMode="auto">
          <a:xfrm>
            <a:off x="4644008" y="2708920"/>
            <a:ext cx="0" cy="3096344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45" name="TextBox 44"/>
          <p:cNvSpPr txBox="1"/>
          <p:nvPr/>
        </p:nvSpPr>
        <p:spPr>
          <a:xfrm>
            <a:off x="4932040" y="5445224"/>
            <a:ext cx="3960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 smtClean="0"/>
              <a:t>It is </a:t>
            </a:r>
            <a:r>
              <a:rPr lang="en-US" b="1" dirty="0" smtClean="0"/>
              <a:t>static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4932040" y="3286725"/>
            <a:ext cx="4176464" cy="1490889"/>
            <a:chOff x="5076056" y="3286725"/>
            <a:chExt cx="4176464" cy="1490889"/>
          </a:xfrm>
        </p:grpSpPr>
        <p:sp>
          <p:nvSpPr>
            <p:cNvPr id="40" name="TextBox 39"/>
            <p:cNvSpPr txBox="1"/>
            <p:nvPr/>
          </p:nvSpPr>
          <p:spPr>
            <a:xfrm>
              <a:off x="5076056" y="3286725"/>
              <a:ext cx="41764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/>
                <a:buChar char="•"/>
              </a:pPr>
              <a:r>
                <a:rPr lang="en-US" dirty="0" smtClean="0"/>
                <a:t>Easy neurological interpretation as the </a:t>
              </a:r>
              <a:r>
                <a:rPr lang="en-US" b="1" dirty="0" smtClean="0"/>
                <a:t>superposition of different networks:</a:t>
              </a:r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5868144" y="3841507"/>
              <a:ext cx="2736304" cy="936107"/>
              <a:chOff x="5868144" y="3841507"/>
              <a:chExt cx="2736304" cy="936107"/>
            </a:xfrm>
          </p:grpSpPr>
          <p:grpSp>
            <p:nvGrpSpPr>
              <p:cNvPr id="46" name="Group 45"/>
              <p:cNvGrpSpPr/>
              <p:nvPr/>
            </p:nvGrpSpPr>
            <p:grpSpPr>
              <a:xfrm>
                <a:off x="5868144" y="3841511"/>
                <a:ext cx="696575" cy="936103"/>
                <a:chOff x="2133448" y="4542778"/>
                <a:chExt cx="1440160" cy="1885186"/>
              </a:xfrm>
            </p:grpSpPr>
            <p:pic>
              <p:nvPicPr>
                <p:cNvPr id="47" name="Picture 46" descr="DMN.png"/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77465" y="5192846"/>
                  <a:ext cx="1089264" cy="1235118"/>
                </a:xfrm>
                <a:prstGeom prst="rect">
                  <a:avLst/>
                </a:prstGeom>
              </p:spPr>
            </p:pic>
            <p:sp>
              <p:nvSpPr>
                <p:cNvPr id="48" name="TextBox 47"/>
                <p:cNvSpPr txBox="1"/>
                <p:nvPr/>
              </p:nvSpPr>
              <p:spPr>
                <a:xfrm>
                  <a:off x="2133448" y="4542778"/>
                  <a:ext cx="1440160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DMN</a:t>
                  </a:r>
                </a:p>
              </p:txBody>
            </p:sp>
          </p:grpSp>
          <p:grpSp>
            <p:nvGrpSpPr>
              <p:cNvPr id="49" name="Group 48"/>
              <p:cNvGrpSpPr/>
              <p:nvPr/>
            </p:nvGrpSpPr>
            <p:grpSpPr>
              <a:xfrm>
                <a:off x="6878177" y="3841510"/>
                <a:ext cx="696575" cy="916153"/>
                <a:chOff x="4149672" y="4542779"/>
                <a:chExt cx="1440160" cy="1845012"/>
              </a:xfrm>
            </p:grpSpPr>
            <p:pic>
              <p:nvPicPr>
                <p:cNvPr id="50" name="Picture 49" descr="Sensory_motor.png"/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293689" y="5192846"/>
                  <a:ext cx="1108039" cy="1194945"/>
                </a:xfrm>
                <a:prstGeom prst="rect">
                  <a:avLst/>
                </a:prstGeom>
              </p:spPr>
            </p:pic>
            <p:sp>
              <p:nvSpPr>
                <p:cNvPr id="51" name="TextBox 50"/>
                <p:cNvSpPr txBox="1"/>
                <p:nvPr/>
              </p:nvSpPr>
              <p:spPr>
                <a:xfrm>
                  <a:off x="4149672" y="4542779"/>
                  <a:ext cx="1440160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SM</a:t>
                  </a:r>
                </a:p>
              </p:txBody>
            </p:sp>
          </p:grpSp>
          <p:grpSp>
            <p:nvGrpSpPr>
              <p:cNvPr id="52" name="Group 51"/>
              <p:cNvGrpSpPr/>
              <p:nvPr/>
            </p:nvGrpSpPr>
            <p:grpSpPr>
              <a:xfrm>
                <a:off x="7907873" y="3841507"/>
                <a:ext cx="696575" cy="915881"/>
                <a:chOff x="6350564" y="4542774"/>
                <a:chExt cx="1440160" cy="1844462"/>
              </a:xfrm>
            </p:grpSpPr>
            <p:pic>
              <p:nvPicPr>
                <p:cNvPr id="53" name="Picture 52" descr="Visual.png"/>
                <p:cNvPicPr>
                  <a:picLocks noChangeAspect="1"/>
                </p:cNvPicPr>
                <p:nvPr/>
              </p:nvPicPr>
              <p:blipFill>
                <a:blip r:embed="rId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6480714" y="5192844"/>
                  <a:ext cx="1168044" cy="1194392"/>
                </a:xfrm>
                <a:prstGeom prst="rect">
                  <a:avLst/>
                </a:prstGeom>
              </p:spPr>
            </p:pic>
            <p:sp>
              <p:nvSpPr>
                <p:cNvPr id="54" name="TextBox 53"/>
                <p:cNvSpPr txBox="1"/>
                <p:nvPr/>
              </p:nvSpPr>
              <p:spPr>
                <a:xfrm>
                  <a:off x="6350564" y="4542774"/>
                  <a:ext cx="1440160" cy="369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 smtClean="0"/>
                    <a:t>VIS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79417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6" grpId="1"/>
      <p:bldP spid="38" grpId="0"/>
      <p:bldP spid="39" grpId="0"/>
      <p:bldP spid="41" grpId="0"/>
      <p:bldP spid="42" grpId="0"/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IPSD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696" y="1110826"/>
            <a:ext cx="10441160" cy="14775558"/>
          </a:xfrm>
          <a:prstGeom prst="rect">
            <a:avLst/>
          </a:prstGeom>
        </p:spPr>
      </p:pic>
      <p:pic>
        <p:nvPicPr>
          <p:cNvPr id="24" name="Picture 23" descr="GGM_ex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7775" y="3294800"/>
            <a:ext cx="10119081" cy="1431977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400" dirty="0" smtClean="0"/>
              <a:t>Our approach: graphical models</a:t>
            </a:r>
            <a:endParaRPr lang="en-US" sz="3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7</a:t>
            </a:fld>
            <a:endParaRPr lang="fr-BE"/>
          </a:p>
        </p:txBody>
      </p:sp>
      <p:sp>
        <p:nvSpPr>
          <p:cNvPr id="33" name="TextBox 32"/>
          <p:cNvSpPr txBox="1"/>
          <p:nvPr/>
        </p:nvSpPr>
        <p:spPr>
          <a:xfrm>
            <a:off x="107504" y="4086364"/>
            <a:ext cx="76328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683568" y="1268760"/>
            <a:ext cx="2664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Definition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23528" y="1998132"/>
            <a:ext cx="3600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A graphical model is defined by a set of nodes </a:t>
            </a:r>
            <a:r>
              <a:rPr lang="en-US" i="1" dirty="0" smtClean="0"/>
              <a:t>x</a:t>
            </a:r>
            <a:r>
              <a:rPr lang="en-US" dirty="0" smtClean="0"/>
              <a:t>={</a:t>
            </a:r>
            <a:r>
              <a:rPr lang="en-US" i="1" dirty="0" smtClean="0"/>
              <a:t>x</a:t>
            </a:r>
            <a:r>
              <a:rPr lang="en-US" i="1" baseline="-25000" dirty="0" smtClean="0"/>
              <a:t>1</a:t>
            </a:r>
            <a:r>
              <a:rPr lang="en-US" i="1" dirty="0" smtClean="0"/>
              <a:t>,…,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n</a:t>
            </a:r>
            <a:r>
              <a:rPr lang="en-US" dirty="0" smtClean="0"/>
              <a:t>} and edges </a:t>
            </a:r>
            <a:r>
              <a:rPr lang="en-US" dirty="0"/>
              <a:t>such </a:t>
            </a:r>
            <a:r>
              <a:rPr lang="en-US" dirty="0" smtClean="0"/>
              <a:t>that there </a:t>
            </a:r>
            <a:r>
              <a:rPr lang="en-US" dirty="0"/>
              <a:t>is </a:t>
            </a:r>
            <a:r>
              <a:rPr lang="en-US" dirty="0" smtClean="0"/>
              <a:t>an </a:t>
            </a:r>
            <a:r>
              <a:rPr lang="en-US" dirty="0"/>
              <a:t>edge between </a:t>
            </a:r>
            <a:r>
              <a:rPr lang="en-US" i="1" dirty="0" err="1"/>
              <a:t>x</a:t>
            </a:r>
            <a:r>
              <a:rPr lang="en-US" i="1" baseline="-25000" dirty="0" err="1"/>
              <a:t>k</a:t>
            </a:r>
            <a:r>
              <a:rPr lang="en-US" dirty="0"/>
              <a:t> and </a:t>
            </a:r>
            <a:r>
              <a:rPr lang="en-US" i="1" dirty="0"/>
              <a:t>x</a:t>
            </a:r>
            <a:r>
              <a:rPr lang="en-US" i="1" baseline="-25000" dirty="0"/>
              <a:t>l</a:t>
            </a:r>
            <a:r>
              <a:rPr lang="en-US" dirty="0"/>
              <a:t> if and only if:</a:t>
            </a:r>
          </a:p>
          <a:p>
            <a:pPr algn="just"/>
            <a:endParaRPr lang="en-US" dirty="0" smtClean="0"/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4067944" y="1422068"/>
            <a:ext cx="0" cy="510327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412" y="3738364"/>
            <a:ext cx="3365500" cy="266700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5292080" y="1268760"/>
            <a:ext cx="23042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Interpretation of </a:t>
            </a:r>
            <a:r>
              <a:rPr lang="en-US" i="1" dirty="0"/>
              <a:t>Φ</a:t>
            </a:r>
            <a:r>
              <a:rPr lang="en-US" i="1" baseline="30000" dirty="0"/>
              <a:t>-1</a:t>
            </a:r>
            <a:r>
              <a:rPr lang="en-US" b="1" dirty="0" smtClean="0"/>
              <a:t>   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283968" y="1998132"/>
            <a:ext cx="46085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i="1" dirty="0" err="1"/>
              <a:t>Φ</a:t>
            </a:r>
            <a:r>
              <a:rPr lang="en-US" i="1" dirty="0" smtClean="0"/>
              <a:t>(</a:t>
            </a:r>
            <a:r>
              <a:rPr lang="en-US" i="1" dirty="0" err="1" smtClean="0"/>
              <a:t>k,l</a:t>
            </a:r>
            <a:r>
              <a:rPr lang="en-US" i="1" dirty="0" smtClean="0"/>
              <a:t>)</a:t>
            </a:r>
            <a:r>
              <a:rPr lang="en-US" dirty="0" smtClean="0"/>
              <a:t> </a:t>
            </a:r>
            <a:r>
              <a:rPr lang="en-US" dirty="0"/>
              <a:t>encodes statistical dependencies between 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k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i="1" dirty="0" smtClean="0"/>
              <a:t>x</a:t>
            </a:r>
            <a:r>
              <a:rPr lang="en-US" i="1" baseline="-25000" dirty="0" smtClean="0"/>
              <a:t>l</a:t>
            </a:r>
            <a:r>
              <a:rPr lang="en-US" dirty="0" smtClean="0"/>
              <a:t> </a:t>
            </a:r>
            <a:r>
              <a:rPr lang="en-US" dirty="0"/>
              <a:t>whereas </a:t>
            </a:r>
            <a:r>
              <a:rPr lang="en-US" i="1" dirty="0"/>
              <a:t>Φ</a:t>
            </a:r>
            <a:r>
              <a:rPr lang="en-US" i="1" baseline="30000" dirty="0"/>
              <a:t>-1</a:t>
            </a:r>
            <a:r>
              <a:rPr lang="en-US" i="1" dirty="0" smtClean="0"/>
              <a:t>(</a:t>
            </a:r>
            <a:r>
              <a:rPr lang="en-US" i="1" dirty="0" err="1" smtClean="0"/>
              <a:t>k,l</a:t>
            </a:r>
            <a:r>
              <a:rPr lang="en-US" i="1" dirty="0" smtClean="0"/>
              <a:t>)</a:t>
            </a:r>
            <a:r>
              <a:rPr lang="en-US" dirty="0" smtClean="0"/>
              <a:t> encodes statistical </a:t>
            </a:r>
            <a:r>
              <a:rPr lang="en-US" dirty="0"/>
              <a:t>dependencies between </a:t>
            </a:r>
            <a:r>
              <a:rPr lang="en-US" i="1" dirty="0" err="1" smtClean="0"/>
              <a:t>x</a:t>
            </a:r>
            <a:r>
              <a:rPr lang="en-US" i="1" baseline="-25000" dirty="0" err="1" smtClean="0"/>
              <a:t>k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i="1" dirty="0" smtClean="0"/>
              <a:t>x</a:t>
            </a:r>
            <a:r>
              <a:rPr lang="en-US" i="1" baseline="-25000" dirty="0" smtClean="0"/>
              <a:t>l </a:t>
            </a:r>
            <a:r>
              <a:rPr lang="en-US" b="1" i="1" dirty="0"/>
              <a:t>conditioned</a:t>
            </a:r>
            <a:r>
              <a:rPr lang="en-US" i="1" dirty="0"/>
              <a:t> </a:t>
            </a:r>
            <a:r>
              <a:rPr lang="en-US" dirty="0"/>
              <a:t>on all the other </a:t>
            </a:r>
            <a:r>
              <a:rPr lang="en-US" dirty="0" smtClean="0"/>
              <a:t>variables:</a:t>
            </a:r>
            <a:endParaRPr lang="en-US" dirty="0"/>
          </a:p>
          <a:p>
            <a:pPr algn="just"/>
            <a:endParaRPr lang="en-US" dirty="0" smtClean="0"/>
          </a:p>
        </p:txBody>
      </p:sp>
      <p:sp>
        <p:nvSpPr>
          <p:cNvPr id="25" name="TextBox 24"/>
          <p:cNvSpPr txBox="1"/>
          <p:nvPr/>
        </p:nvSpPr>
        <p:spPr>
          <a:xfrm>
            <a:off x="4283968" y="5157192"/>
            <a:ext cx="460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The corresponding graphical model is:</a:t>
            </a:r>
          </a:p>
        </p:txBody>
      </p:sp>
    </p:spTree>
    <p:extLst>
      <p:ext uri="{BB962C8B-B14F-4D97-AF65-F5344CB8AC3E}">
        <p14:creationId xmlns:p14="http://schemas.microsoft.com/office/powerpoint/2010/main" val="2773940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2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GM_init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565" y="1227599"/>
            <a:ext cx="10104219" cy="1429874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Which graphical model for fMRI data ?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8</a:t>
            </a:fld>
            <a:endParaRPr lang="fr-BE"/>
          </a:p>
        </p:txBody>
      </p:sp>
      <p:sp>
        <p:nvSpPr>
          <p:cNvPr id="6" name="TextBox 5"/>
          <p:cNvSpPr txBox="1"/>
          <p:nvPr/>
        </p:nvSpPr>
        <p:spPr>
          <a:xfrm>
            <a:off x="899592" y="4512022"/>
            <a:ext cx="799288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 smtClean="0"/>
              <a:t>We want:</a:t>
            </a:r>
          </a:p>
          <a:p>
            <a:pPr marL="285750" indent="-285750">
              <a:spcAft>
                <a:spcPts val="1200"/>
              </a:spcAft>
              <a:buFont typeface="Arial"/>
              <a:buChar char="•"/>
            </a:pPr>
            <a:r>
              <a:rPr lang="en-US" dirty="0" smtClean="0"/>
              <a:t>The</a:t>
            </a:r>
            <a:r>
              <a:rPr lang="en-US" dirty="0" smtClean="0">
                <a:solidFill>
                  <a:srgbClr val="0000FF"/>
                </a:solidFill>
              </a:rPr>
              <a:t> manifest (observed)</a:t>
            </a:r>
            <a:r>
              <a:rPr lang="en-US" dirty="0" smtClean="0"/>
              <a:t> variables to be modeled as the superposition of </a:t>
            </a:r>
            <a:r>
              <a:rPr lang="en-US" b="1" dirty="0" smtClean="0"/>
              <a:t>few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latent (hidden)</a:t>
            </a:r>
            <a:r>
              <a:rPr lang="en-US" dirty="0" smtClean="0"/>
              <a:t> variables. 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-828600" y="1115452"/>
            <a:ext cx="4176464" cy="3177644"/>
            <a:chOff x="-972616" y="2051556"/>
            <a:chExt cx="4873671" cy="3177644"/>
          </a:xfrm>
        </p:grpSpPr>
        <p:pic>
          <p:nvPicPr>
            <p:cNvPr id="8" name="Picture 7" descr="fMRI_TC_final.pdf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39552" y="2204864"/>
              <a:ext cx="3361503" cy="2880320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1043608" y="2051556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fMRI data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043608" y="4859868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Time</a:t>
              </a: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-972616" y="2555612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 smtClean="0"/>
                <a:t>1</a:t>
              </a: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-972616" y="3203684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/>
                <a:t>2</a:t>
              </a:r>
              <a:endParaRPr lang="en-US" i="1" dirty="0" smtClean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-972616" y="4412140"/>
              <a:ext cx="27363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ROI </a:t>
              </a:r>
              <a:r>
                <a:rPr lang="en-US" i="1" dirty="0"/>
                <a:t>m</a:t>
              </a:r>
              <a:endParaRPr lang="en-US" i="1" dirty="0" smtClean="0"/>
            </a:p>
          </p:txBody>
        </p:sp>
      </p:grpSp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7865" y="1619508"/>
            <a:ext cx="222994" cy="15330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8334" y="2339588"/>
            <a:ext cx="245554" cy="163703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47865" y="3568040"/>
            <a:ext cx="304756" cy="14899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4139952" y="1115452"/>
            <a:ext cx="43924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Which graphical model ?</a:t>
            </a:r>
          </a:p>
        </p:txBody>
      </p:sp>
      <p:cxnSp>
        <p:nvCxnSpPr>
          <p:cNvPr id="18" name="Straight Connector 17"/>
          <p:cNvCxnSpPr/>
          <p:nvPr/>
        </p:nvCxnSpPr>
        <p:spPr bwMode="auto">
          <a:xfrm>
            <a:off x="4067944" y="1268760"/>
            <a:ext cx="0" cy="2664296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0" name="TextBox 19"/>
          <p:cNvSpPr txBox="1"/>
          <p:nvPr/>
        </p:nvSpPr>
        <p:spPr>
          <a:xfrm>
            <a:off x="7236296" y="3779748"/>
            <a:ext cx="22322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Manifest variables</a:t>
            </a:r>
          </a:p>
        </p:txBody>
      </p:sp>
      <p:pic>
        <p:nvPicPr>
          <p:cNvPr id="21" name="Picture 20" descr="PGM_intermediate.pdf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1916" y="-457520"/>
            <a:ext cx="10252160" cy="145081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7020272" y="1700808"/>
            <a:ext cx="2520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(2) Latent variables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899592" y="5374957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We w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Few connections within the </a:t>
            </a:r>
            <a:r>
              <a:rPr lang="en-US" dirty="0" smtClean="0">
                <a:solidFill>
                  <a:srgbClr val="0000FF"/>
                </a:solidFill>
              </a:rPr>
              <a:t>manifest</a:t>
            </a:r>
            <a:r>
              <a:rPr lang="en-US" dirty="0" smtClean="0"/>
              <a:t> variables.</a:t>
            </a:r>
          </a:p>
        </p:txBody>
      </p:sp>
      <p:pic>
        <p:nvPicPr>
          <p:cNvPr id="24" name="Picture 23" descr="PGM.pdf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853" y="-478970"/>
            <a:ext cx="10332640" cy="14621989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899592" y="5951021"/>
            <a:ext cx="54726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accent5"/>
                </a:solidFill>
              </a:rPr>
              <a:t>We w</a:t>
            </a:r>
          </a:p>
          <a:p>
            <a:pPr marL="285750" indent="-285750">
              <a:buFont typeface="Arial"/>
              <a:buChar char="•"/>
            </a:pPr>
            <a:r>
              <a:rPr lang="en-US" dirty="0" smtClean="0"/>
              <a:t>No connections within the </a:t>
            </a:r>
            <a:r>
              <a:rPr lang="en-US" dirty="0" smtClean="0">
                <a:solidFill>
                  <a:srgbClr val="FF0000"/>
                </a:solidFill>
              </a:rPr>
              <a:t>latent</a:t>
            </a:r>
            <a:r>
              <a:rPr lang="en-US" dirty="0" smtClean="0"/>
              <a:t> variables.</a:t>
            </a:r>
          </a:p>
        </p:txBody>
      </p:sp>
    </p:spTree>
    <p:extLst>
      <p:ext uri="{BB962C8B-B14F-4D97-AF65-F5344CB8AC3E}">
        <p14:creationId xmlns:p14="http://schemas.microsoft.com/office/powerpoint/2010/main" val="3140378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20" grpId="0"/>
      <p:bldP spid="22" grpId="0"/>
      <p:bldP spid="23" grpId="0"/>
      <p:bldP spid="2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-2196752" y="1196752"/>
            <a:ext cx="14089634" cy="19938610"/>
            <a:chOff x="-2196752" y="1196752"/>
            <a:chExt cx="14089634" cy="19938610"/>
          </a:xfrm>
        </p:grpSpPr>
        <p:pic>
          <p:nvPicPr>
            <p:cNvPr id="23" name="Picture 22" descr="PSD_Schur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2196752" y="1196752"/>
              <a:ext cx="14089634" cy="19938610"/>
            </a:xfrm>
            <a:prstGeom prst="rect">
              <a:avLst/>
            </a:prstGeom>
          </p:spPr>
        </p:pic>
        <p:sp>
          <p:nvSpPr>
            <p:cNvPr id="14" name="Right Arrow 13"/>
            <p:cNvSpPr/>
            <p:nvPr/>
          </p:nvSpPr>
          <p:spPr>
            <a:xfrm>
              <a:off x="1475656" y="5517232"/>
              <a:ext cx="432048" cy="144016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123728" y="5301208"/>
              <a:ext cx="49685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identified inverse power spectral density should be the sum of a </a:t>
              </a:r>
              <a:r>
                <a:rPr lang="en-US" dirty="0" smtClean="0">
                  <a:solidFill>
                    <a:srgbClr val="0000FF"/>
                  </a:solidFill>
                </a:rPr>
                <a:t>sparse</a:t>
              </a:r>
              <a:r>
                <a:rPr lang="en-US" dirty="0" smtClean="0"/>
                <a:t> and a </a:t>
              </a:r>
              <a:r>
                <a:rPr lang="en-US" dirty="0" smtClean="0">
                  <a:solidFill>
                    <a:srgbClr val="FF0000"/>
                  </a:solidFill>
                </a:rPr>
                <a:t>low-rank</a:t>
              </a:r>
              <a:r>
                <a:rPr lang="en-US" dirty="0" smtClean="0"/>
                <a:t> term </a:t>
              </a:r>
            </a:p>
          </p:txBody>
        </p:sp>
        <p:sp>
          <p:nvSpPr>
            <p:cNvPr id="18" name="Right Arrow 17"/>
            <p:cNvSpPr/>
            <p:nvPr/>
          </p:nvSpPr>
          <p:spPr>
            <a:xfrm>
              <a:off x="1475656" y="4869160"/>
              <a:ext cx="432048" cy="144016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PG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640685" y="-1210837"/>
            <a:ext cx="9741077" cy="13784853"/>
          </a:xfrm>
          <a:prstGeom prst="rect">
            <a:avLst/>
          </a:prstGeom>
        </p:spPr>
      </p:pic>
      <p:pic>
        <p:nvPicPr>
          <p:cNvPr id="9" name="Picture 8" descr="PSD_Block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16632" y="312336"/>
            <a:ext cx="13825536" cy="1956487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Structure of </a:t>
            </a:r>
            <a:r>
              <a:rPr lang="en-US" dirty="0"/>
              <a:t>Φ</a:t>
            </a:r>
            <a:r>
              <a:rPr lang="en-US" baseline="30000" dirty="0"/>
              <a:t>-1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489E5-C858-4B39-B63F-130733222C3D}" type="slidenum">
              <a:rPr lang="fr-BE" smtClean="0"/>
              <a:pPr/>
              <a:t>9</a:t>
            </a:fld>
            <a:endParaRPr lang="fr-BE"/>
          </a:p>
        </p:txBody>
      </p:sp>
      <p:grpSp>
        <p:nvGrpSpPr>
          <p:cNvPr id="8" name="Group 7"/>
          <p:cNvGrpSpPr/>
          <p:nvPr/>
        </p:nvGrpSpPr>
        <p:grpSpPr>
          <a:xfrm>
            <a:off x="5436096" y="1459816"/>
            <a:ext cx="3600400" cy="2523768"/>
            <a:chOff x="5436096" y="1412776"/>
            <a:chExt cx="3600400" cy="2523768"/>
          </a:xfrm>
        </p:grpSpPr>
        <p:sp>
          <p:nvSpPr>
            <p:cNvPr id="4" name="TextBox 3"/>
            <p:cNvSpPr txBox="1"/>
            <p:nvPr/>
          </p:nvSpPr>
          <p:spPr>
            <a:xfrm>
              <a:off x="5436096" y="1412776"/>
              <a:ext cx="3600400" cy="252376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Aft>
                  <a:spcPts val="1200"/>
                </a:spcAft>
              </a:pPr>
              <a:r>
                <a:rPr lang="en-US" dirty="0" smtClean="0"/>
                <a:t>Considering: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r>
                <a:rPr lang="en-US" i="1" dirty="0" smtClean="0"/>
                <a:t>l</a:t>
              </a:r>
              <a:r>
                <a:rPr lang="en-US" dirty="0" smtClean="0"/>
                <a:t> latent variables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r>
                <a:rPr lang="en-US" i="1" dirty="0" smtClean="0"/>
                <a:t>m</a:t>
              </a:r>
              <a:r>
                <a:rPr lang="en-US" dirty="0" smtClean="0"/>
                <a:t> manifest variables (</a:t>
              </a:r>
              <a:r>
                <a:rPr lang="en-US" i="1" dirty="0" smtClean="0"/>
                <a:t>m&gt;&gt;l</a:t>
              </a:r>
              <a:r>
                <a:rPr lang="en-US" dirty="0" smtClean="0"/>
                <a:t>)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r>
                <a:rPr lang="en-US" dirty="0" smtClean="0"/>
                <a:t>                                                          , </a:t>
              </a:r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endParaRPr lang="en-US" dirty="0" smtClean="0"/>
            </a:p>
            <a:p>
              <a:pPr marL="285750" indent="-285750">
                <a:spcAft>
                  <a:spcPts val="1200"/>
                </a:spcAft>
                <a:buFont typeface="Arial"/>
                <a:buChar char="•"/>
              </a:pPr>
              <a:endParaRPr lang="en-US" dirty="0" smtClean="0"/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11814" y="2670977"/>
              <a:ext cx="3052440" cy="310295"/>
            </a:xfrm>
            <a:prstGeom prst="rect">
              <a:avLst/>
            </a:prstGeom>
          </p:spPr>
        </p:pic>
      </p:grpSp>
      <p:sp>
        <p:nvSpPr>
          <p:cNvPr id="22" name="TextBox 21"/>
          <p:cNvSpPr txBox="1"/>
          <p:nvPr/>
        </p:nvSpPr>
        <p:spPr>
          <a:xfrm>
            <a:off x="1259632" y="3850888"/>
            <a:ext cx="20162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smtClean="0"/>
              <a:t>we</a:t>
            </a:r>
            <a:r>
              <a:rPr lang="en-US" dirty="0" smtClean="0"/>
              <a:t> have: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1475656" y="6039090"/>
            <a:ext cx="5760640" cy="646331"/>
            <a:chOff x="1475656" y="6039090"/>
            <a:chExt cx="5760640" cy="646331"/>
          </a:xfrm>
        </p:grpSpPr>
        <p:sp>
          <p:nvSpPr>
            <p:cNvPr id="12" name="TextBox 11"/>
            <p:cNvSpPr txBox="1"/>
            <p:nvPr/>
          </p:nvSpPr>
          <p:spPr>
            <a:xfrm>
              <a:off x="2123728" y="6039090"/>
              <a:ext cx="511256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           encodes the </a:t>
              </a:r>
              <a:r>
                <a:rPr lang="en-US" dirty="0"/>
                <a:t>weight of each </a:t>
              </a:r>
              <a:r>
                <a:rPr lang="en-US" dirty="0">
                  <a:solidFill>
                    <a:srgbClr val="FF0000"/>
                  </a:solidFill>
                </a:rPr>
                <a:t>latent</a:t>
              </a:r>
              <a:r>
                <a:rPr lang="en-US" dirty="0"/>
                <a:t> variable in each </a:t>
              </a:r>
              <a:r>
                <a:rPr lang="en-US" dirty="0">
                  <a:solidFill>
                    <a:srgbClr val="0000FF"/>
                  </a:solidFill>
                </a:rPr>
                <a:t>manifest</a:t>
              </a:r>
              <a:r>
                <a:rPr lang="en-US" dirty="0"/>
                <a:t> variable</a:t>
              </a:r>
              <a:endParaRPr lang="en-US" dirty="0" smtClean="0"/>
            </a:p>
          </p:txBody>
        </p:sp>
        <p:sp>
          <p:nvSpPr>
            <p:cNvPr id="6" name="Right Arrow 5"/>
            <p:cNvSpPr/>
            <p:nvPr/>
          </p:nvSpPr>
          <p:spPr>
            <a:xfrm>
              <a:off x="1475656" y="6165304"/>
              <a:ext cx="432048" cy="144016"/>
            </a:xfrm>
            <a:prstGeom prst="rightArrow">
              <a:avLst/>
            </a:prstGeom>
            <a:solidFill>
              <a:srgbClr val="B9CDE5"/>
            </a:solidFill>
            <a:ln>
              <a:solidFill>
                <a:srgbClr val="385D8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189712" y="6106120"/>
              <a:ext cx="516015" cy="2752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57963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theme/theme1.xml><?xml version="1.0" encoding="utf-8"?>
<a:theme xmlns:a="http://schemas.openxmlformats.org/drawingml/2006/main" name="Theme_Alex">
  <a:themeElements>
    <a:clrScheme name="Modèle par défaut 5">
      <a:dk1>
        <a:srgbClr val="000000"/>
      </a:dk1>
      <a:lt1>
        <a:srgbClr val="FFFFD9"/>
      </a:lt1>
      <a:dk2>
        <a:srgbClr val="000000"/>
      </a:dk2>
      <a:lt2>
        <a:srgbClr val="777777"/>
      </a:lt2>
      <a:accent1>
        <a:srgbClr val="FFFFF7"/>
      </a:accent1>
      <a:accent2>
        <a:srgbClr val="33CCCC"/>
      </a:accent2>
      <a:accent3>
        <a:srgbClr val="FFFFE9"/>
      </a:accent3>
      <a:accent4>
        <a:srgbClr val="000000"/>
      </a:accent4>
      <a:accent5>
        <a:srgbClr val="FFFFFA"/>
      </a:accent5>
      <a:accent6>
        <a:srgbClr val="2DB9B9"/>
      </a:accent6>
      <a:hlink>
        <a:srgbClr val="FF5050"/>
      </a:hlink>
      <a:folHlink>
        <a:srgbClr val="FF9900"/>
      </a:folHlink>
    </a:clrScheme>
    <a:fontScheme name="Modèle par défaut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B9CDE5"/>
        </a:solidFill>
        <a:ln>
          <a:solidFill>
            <a:srgbClr val="385D8A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</a:defRPr>
        </a:defPPr>
      </a:lstStyle>
    </a:lnDef>
    <a:txDef>
      <a:spPr>
        <a:noFill/>
      </a:spPr>
      <a:bodyPr wrap="square" rtlCol="0">
        <a:spAutoFit/>
      </a:bodyPr>
      <a:lstStyle>
        <a:defPPr>
          <a:defRPr dirty="0" smtClean="0"/>
        </a:defPPr>
      </a:lstStyle>
    </a:txDef>
  </a:objectDefaults>
  <a:extraClrSchemeLst>
    <a:extraClrScheme>
      <a:clrScheme name="Modèle par défau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Modèle par défaut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Modèle par défaut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22967</TotalTime>
  <Words>1566</Words>
  <Application>Microsoft Macintosh PowerPoint</Application>
  <PresentationFormat>On-screen Show (4:3)</PresentationFormat>
  <Paragraphs>195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Verdana</vt:lpstr>
      <vt:lpstr>Theme_Alex</vt:lpstr>
      <vt:lpstr>Sparse plus low-rank graphical models identiﬁcation in neuroimaging time series</vt:lpstr>
      <vt:lpstr>Introduction: functional information</vt:lpstr>
      <vt:lpstr>Introduction: motivating limitation</vt:lpstr>
      <vt:lpstr>PowerPoint Presentation</vt:lpstr>
      <vt:lpstr>Static versus dynamic models</vt:lpstr>
      <vt:lpstr>Low-rank approximation of functional connectivity</vt:lpstr>
      <vt:lpstr>Our approach: graphical models</vt:lpstr>
      <vt:lpstr>Which graphical model for fMRI data ?</vt:lpstr>
      <vt:lpstr>Structure of Φ-1</vt:lpstr>
      <vt:lpstr>Definition of latent components</vt:lpstr>
      <vt:lpstr>Corresponding optimization problem</vt:lpstr>
      <vt:lpstr>Overview of our algorithm</vt:lpstr>
      <vt:lpstr>PowerPoint Presentation</vt:lpstr>
      <vt:lpstr>Dataset n°1</vt:lpstr>
      <vt:lpstr>Results on dataset n°1</vt:lpstr>
      <vt:lpstr>Dataset n°2</vt:lpstr>
      <vt:lpstr>Results on dataset n°2</vt:lpstr>
      <vt:lpstr>Take-home messages</vt:lpstr>
      <vt:lpstr>PowerPoint Presentation</vt:lpstr>
      <vt:lpstr>Corresponding optimization problem</vt:lpstr>
      <vt:lpstr>Overview of our algorithm</vt:lpstr>
      <vt:lpstr>Overview of our algorithm</vt:lpstr>
      <vt:lpstr>Convergence of ADMM</vt:lpstr>
      <vt:lpstr>Application of S+L identification on synthetic data</vt:lpstr>
      <vt:lpstr>Interaction graphs in neuroimaging data</vt:lpstr>
      <vt:lpstr>Generative model: Hopfield</vt:lpstr>
      <vt:lpstr>Dataset n°2</vt:lpstr>
      <vt:lpstr>Results on dataset n°2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 d’enseignement  et projet de recherche</dc:title>
  <dc:creator>Alex</dc:creator>
  <cp:lastModifiedBy>Microsoft Office User</cp:lastModifiedBy>
  <cp:revision>1667</cp:revision>
  <dcterms:created xsi:type="dcterms:W3CDTF">2014-02-06T13:21:19Z</dcterms:created>
  <dcterms:modified xsi:type="dcterms:W3CDTF">2016-10-10T03:00:23Z</dcterms:modified>
</cp:coreProperties>
</file>